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4"/>
  </p:sldMasterIdLst>
  <p:notesMasterIdLst>
    <p:notesMasterId r:id="rId76"/>
  </p:notesMasterIdLst>
  <p:handoutMasterIdLst>
    <p:handoutMasterId r:id="rId77"/>
  </p:handoutMasterIdLst>
  <p:sldIdLst>
    <p:sldId id="256" r:id="rId5"/>
    <p:sldId id="404" r:id="rId6"/>
    <p:sldId id="434" r:id="rId7"/>
    <p:sldId id="436" r:id="rId8"/>
    <p:sldId id="406" r:id="rId9"/>
    <p:sldId id="407" r:id="rId10"/>
    <p:sldId id="408" r:id="rId11"/>
    <p:sldId id="437" r:id="rId12"/>
    <p:sldId id="410" r:id="rId13"/>
    <p:sldId id="411" r:id="rId14"/>
    <p:sldId id="438" r:id="rId15"/>
    <p:sldId id="257" r:id="rId16"/>
    <p:sldId id="362" r:id="rId17"/>
    <p:sldId id="274" r:id="rId18"/>
    <p:sldId id="275" r:id="rId19"/>
    <p:sldId id="363" r:id="rId20"/>
    <p:sldId id="380" r:id="rId21"/>
    <p:sldId id="381" r:id="rId22"/>
    <p:sldId id="382" r:id="rId23"/>
    <p:sldId id="415" r:id="rId24"/>
    <p:sldId id="366" r:id="rId25"/>
    <p:sldId id="390" r:id="rId26"/>
    <p:sldId id="414" r:id="rId27"/>
    <p:sldId id="364" r:id="rId28"/>
    <p:sldId id="365" r:id="rId29"/>
    <p:sldId id="367" r:id="rId30"/>
    <p:sldId id="441" r:id="rId31"/>
    <p:sldId id="262" r:id="rId32"/>
    <p:sldId id="368" r:id="rId33"/>
    <p:sldId id="369" r:id="rId34"/>
    <p:sldId id="370" r:id="rId35"/>
    <p:sldId id="405" r:id="rId36"/>
    <p:sldId id="371" r:id="rId37"/>
    <p:sldId id="312" r:id="rId38"/>
    <p:sldId id="372" r:id="rId39"/>
    <p:sldId id="373" r:id="rId40"/>
    <p:sldId id="374" r:id="rId41"/>
    <p:sldId id="297" r:id="rId42"/>
    <p:sldId id="375" r:id="rId43"/>
    <p:sldId id="376" r:id="rId44"/>
    <p:sldId id="439" r:id="rId45"/>
    <p:sldId id="377" r:id="rId46"/>
    <p:sldId id="291" r:id="rId47"/>
    <p:sldId id="266" r:id="rId48"/>
    <p:sldId id="267" r:id="rId49"/>
    <p:sldId id="400" r:id="rId50"/>
    <p:sldId id="393" r:id="rId51"/>
    <p:sldId id="258" r:id="rId52"/>
    <p:sldId id="259" r:id="rId53"/>
    <p:sldId id="260" r:id="rId54"/>
    <p:sldId id="394" r:id="rId55"/>
    <p:sldId id="440" r:id="rId56"/>
    <p:sldId id="391" r:id="rId57"/>
    <p:sldId id="417" r:id="rId58"/>
    <p:sldId id="418" r:id="rId59"/>
    <p:sldId id="395" r:id="rId60"/>
    <p:sldId id="396" r:id="rId61"/>
    <p:sldId id="397" r:id="rId62"/>
    <p:sldId id="268" r:id="rId63"/>
    <p:sldId id="269" r:id="rId64"/>
    <p:sldId id="270" r:id="rId65"/>
    <p:sldId id="271" r:id="rId66"/>
    <p:sldId id="419" r:id="rId67"/>
    <p:sldId id="420" r:id="rId68"/>
    <p:sldId id="273" r:id="rId69"/>
    <p:sldId id="398" r:id="rId70"/>
    <p:sldId id="276" r:id="rId71"/>
    <p:sldId id="277" r:id="rId72"/>
    <p:sldId id="433" r:id="rId73"/>
    <p:sldId id="431" r:id="rId74"/>
    <p:sldId id="43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2" autoAdjust="0"/>
    <p:restoredTop sz="76939"/>
  </p:normalViewPr>
  <p:slideViewPr>
    <p:cSldViewPr snapToGrid="0">
      <p:cViewPr varScale="1">
        <p:scale>
          <a:sx n="70" d="100"/>
          <a:sy n="70" d="100"/>
        </p:scale>
        <p:origin x="192" y="760"/>
      </p:cViewPr>
      <p:guideLst/>
    </p:cSldViewPr>
  </p:slideViewPr>
  <p:notesTextViewPr>
    <p:cViewPr>
      <p:scale>
        <a:sx n="1" d="1"/>
        <a:sy n="1" d="1"/>
      </p:scale>
      <p:origin x="0" y="0"/>
    </p:cViewPr>
  </p:notesTextViewPr>
  <p:notesViewPr>
    <p:cSldViewPr snapToGrid="0" showGuides="1">
      <p:cViewPr varScale="1">
        <p:scale>
          <a:sx n="121" d="100"/>
          <a:sy n="121" d="100"/>
        </p:scale>
        <p:origin x="386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82DB39-ED1F-CBD4-1914-73F6C89860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E9FC1FC-5E30-4ADB-1A01-55116BF599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A0328F-C6EC-714F-9F1F-5513F701C644}" type="datetimeFigureOut">
              <a:rPr lang="en-AU" smtClean="0"/>
              <a:t>31/7/2025</a:t>
            </a:fld>
            <a:endParaRPr lang="en-AU"/>
          </a:p>
        </p:txBody>
      </p:sp>
      <p:sp>
        <p:nvSpPr>
          <p:cNvPr id="4" name="Footer Placeholder 3">
            <a:extLst>
              <a:ext uri="{FF2B5EF4-FFF2-40B4-BE49-F238E27FC236}">
                <a16:creationId xmlns:a16="http://schemas.microsoft.com/office/drawing/2014/main" id="{B97E6B83-1A6A-4141-F175-F14EEDD753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7365F6D-AF79-23F0-1CB4-D6641006C5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F0DA86-B288-D245-8841-A989FCE552AB}" type="slidenum">
              <a:rPr lang="en-AU" smtClean="0"/>
              <a:t>‹#›</a:t>
            </a:fld>
            <a:endParaRPr lang="en-AU"/>
          </a:p>
        </p:txBody>
      </p:sp>
    </p:spTree>
    <p:extLst>
      <p:ext uri="{BB962C8B-B14F-4D97-AF65-F5344CB8AC3E}">
        <p14:creationId xmlns:p14="http://schemas.microsoft.com/office/powerpoint/2010/main" val="4407415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348E1-09D0-9A4B-A7AF-E194110BC21F}" type="datetimeFigureOut">
              <a:rPr lang="en-AU" smtClean="0"/>
              <a:t>31/7/2025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67EBE-A343-C04B-AAD2-0419BBD7E7C8}" type="slidenum">
              <a:rPr lang="en-AU" smtClean="0"/>
              <a:t>‹#›</a:t>
            </a:fld>
            <a:endParaRPr lang="en-AU"/>
          </a:p>
        </p:txBody>
      </p:sp>
    </p:spTree>
    <p:extLst>
      <p:ext uri="{BB962C8B-B14F-4D97-AF65-F5344CB8AC3E}">
        <p14:creationId xmlns:p14="http://schemas.microsoft.com/office/powerpoint/2010/main" val="441411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effectLst/>
                <a:latin typeface="Arial" panose="020B0604020202020204" pitchFamily="34" charset="0"/>
              </a:rPr>
              <a:t>If you’re like most students, you feel </a:t>
            </a:r>
            <a:r>
              <a:rPr lang="en-AU" b="1" i="1" dirty="0">
                <a:effectLst/>
                <a:latin typeface="Arial" panose="020B0604020202020204" pitchFamily="34" charset="0"/>
              </a:rPr>
              <a:t>so</a:t>
            </a:r>
            <a:r>
              <a:rPr lang="en-AU" b="1" i="0" dirty="0">
                <a:effectLst/>
                <a:latin typeface="Arial" panose="020B0604020202020204" pitchFamily="34" charset="0"/>
              </a:rPr>
              <a:t> much pressure trying to instantly understand R, while staring up at the steep and dreaded learning curve to do so.</a:t>
            </a:r>
          </a:p>
          <a:p>
            <a:pPr algn="l"/>
            <a:r>
              <a:rPr lang="en-AU" b="0" i="0" dirty="0">
                <a:effectLst/>
                <a:latin typeface="Arial" panose="020B0604020202020204" pitchFamily="34" charset="0"/>
              </a:rPr>
              <a:t>I </a:t>
            </a:r>
            <a:r>
              <a:rPr lang="en-AU" b="0" i="1" dirty="0">
                <a:effectLst/>
                <a:latin typeface="Arial" panose="020B0604020202020204" pitchFamily="34" charset="0"/>
              </a:rPr>
              <a:t>totally</a:t>
            </a:r>
            <a:r>
              <a:rPr lang="en-AU" b="0" i="0" dirty="0">
                <a:effectLst/>
                <a:latin typeface="Arial" panose="020B0604020202020204" pitchFamily="34" charset="0"/>
              </a:rPr>
              <a:t> get it. And I can help.</a:t>
            </a:r>
          </a:p>
          <a:p>
            <a:pPr algn="l"/>
            <a:r>
              <a:rPr lang="en-AU" b="0" i="0" dirty="0">
                <a:effectLst/>
                <a:latin typeface="Arial" panose="020B0604020202020204" pitchFamily="34" charset="0"/>
              </a:rPr>
              <a:t>After struggling with it myself, I actually came to love R.</a:t>
            </a:r>
          </a:p>
          <a:p>
            <a:pPr algn="l"/>
            <a:r>
              <a:rPr lang="en-AU" b="0" i="0" dirty="0">
                <a:effectLst/>
                <a:latin typeface="Arial" panose="020B0604020202020204" pitchFamily="34" charset="0"/>
              </a:rPr>
              <a:t>Yep, I did.</a:t>
            </a:r>
          </a:p>
          <a:p>
            <a:pPr algn="l"/>
            <a:r>
              <a:rPr lang="en-AU" b="0" i="0" dirty="0">
                <a:effectLst/>
                <a:latin typeface="Arial" panose="020B0604020202020204" pitchFamily="34" charset="0"/>
              </a:rPr>
              <a:t>See, R translates numbers into meaning, and allows you to handle your </a:t>
            </a:r>
            <a:r>
              <a:rPr lang="en-AU" b="0" i="1" dirty="0">
                <a:effectLst/>
                <a:latin typeface="Arial" panose="020B0604020202020204" pitchFamily="34" charset="0"/>
              </a:rPr>
              <a:t>own</a:t>
            </a:r>
            <a:r>
              <a:rPr lang="en-AU" b="0" i="0" dirty="0">
                <a:effectLst/>
                <a:latin typeface="Arial" panose="020B0604020202020204" pitchFamily="34" charset="0"/>
              </a:rPr>
              <a:t> data.</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a:t>
            </a:fld>
            <a:endParaRPr lang="en-AU"/>
          </a:p>
        </p:txBody>
      </p:sp>
    </p:spTree>
    <p:extLst>
      <p:ext uri="{BB962C8B-B14F-4D97-AF65-F5344CB8AC3E}">
        <p14:creationId xmlns:p14="http://schemas.microsoft.com/office/powerpoint/2010/main" val="4902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15</a:t>
            </a:fld>
            <a:endParaRPr lang="en-US"/>
          </a:p>
        </p:txBody>
      </p:sp>
    </p:spTree>
    <p:extLst>
      <p:ext uri="{BB962C8B-B14F-4D97-AF65-F5344CB8AC3E}">
        <p14:creationId xmlns:p14="http://schemas.microsoft.com/office/powerpoint/2010/main" val="577090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7975C97-A9F0-3E18-4D60-F62CD94BAA6C}"/>
            </a:ext>
          </a:extLst>
        </p:cNvPr>
        <p:cNvGrpSpPr/>
        <p:nvPr/>
      </p:nvGrpSpPr>
      <p:grpSpPr>
        <a:xfrm>
          <a:off x="0" y="0"/>
          <a:ext cx="0" cy="0"/>
          <a:chOff x="0" y="0"/>
          <a:chExt cx="0" cy="0"/>
        </a:xfrm>
      </p:grpSpPr>
      <p:sp>
        <p:nvSpPr>
          <p:cNvPr id="41986" name="Rectangle 1">
            <a:extLst>
              <a:ext uri="{FF2B5EF4-FFF2-40B4-BE49-F238E27FC236}">
                <a16:creationId xmlns:a16="http://schemas.microsoft.com/office/drawing/2014/main" id="{8A6D94F3-57EB-F208-7424-C1BE863B1FE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2">
            <a:extLst>
              <a:ext uri="{FF2B5EF4-FFF2-40B4-BE49-F238E27FC236}">
                <a16:creationId xmlns:a16="http://schemas.microsoft.com/office/drawing/2014/main" id="{0A0E063E-236E-A6C1-76E8-84B03F54ED53}"/>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23434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01D35"/>
                </a:solidFill>
                <a:effectLst/>
                <a:latin typeface="Google Sans"/>
              </a:rPr>
              <a:t>function is a self-contained block of code designed to perform a specific task</a:t>
            </a:r>
          </a:p>
          <a:p>
            <a:pPr algn="l" fontAlgn="ctr">
              <a:spcAft>
                <a:spcPts val="1500"/>
              </a:spcAft>
            </a:pPr>
            <a:r>
              <a:rPr lang="en-AU" b="0" i="0" dirty="0">
                <a:solidFill>
                  <a:srgbClr val="001D35"/>
                </a:solidFill>
                <a:effectLst/>
                <a:latin typeface="Google Sans"/>
              </a:rPr>
              <a:t>functions typically take input data (called arguments or parameters), process it, </a:t>
            </a:r>
          </a:p>
          <a:p>
            <a:pPr algn="l" fontAlgn="ctr">
              <a:spcAft>
                <a:spcPts val="1500"/>
              </a:spcAft>
            </a:pPr>
            <a:r>
              <a:rPr lang="en-AU" b="0" i="0" dirty="0">
                <a:solidFill>
                  <a:srgbClr val="001D35"/>
                </a:solidFill>
                <a:effectLst/>
                <a:latin typeface="Google Sans"/>
              </a:rPr>
              <a:t>and often return a result. </a:t>
            </a:r>
          </a:p>
          <a:p>
            <a:pPr algn="l" fontAlgn="ctr">
              <a:spcAft>
                <a:spcPts val="1500"/>
              </a:spcAft>
            </a:pPr>
            <a:r>
              <a:rPr lang="en-AU" b="0" i="0" dirty="0">
                <a:solidFill>
                  <a:srgbClr val="001D35"/>
                </a:solidFill>
                <a:effectLst/>
                <a:latin typeface="Google Sans"/>
              </a:rPr>
              <a:t>They are fundamental for organizing code, promoting reusability, and improving readability.</a:t>
            </a:r>
            <a:endParaRPr lang="en-AU" b="0" i="0" dirty="0">
              <a:solidFill>
                <a:srgbClr val="0B57D0"/>
              </a:solidFill>
              <a:effectLst/>
              <a:latin typeface="Google Sans"/>
            </a:endParaRPr>
          </a:p>
          <a:p>
            <a:pPr algn="l"/>
            <a:br>
              <a:rPr lang="en-AU" b="0" i="0" dirty="0">
                <a:solidFill>
                  <a:srgbClr val="001D35"/>
                </a:solidFill>
                <a:effectLst/>
                <a:latin typeface="Google Sans"/>
              </a:rPr>
            </a:br>
            <a:endParaRPr lang="en-AU" b="0" i="0" dirty="0">
              <a:solidFill>
                <a:srgbClr val="001D35"/>
              </a:solidFill>
              <a:effectLst/>
              <a:latin typeface="Google Sans"/>
            </a:endParaRP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22</a:t>
            </a:fld>
            <a:endParaRPr lang="en-AU"/>
          </a:p>
        </p:txBody>
      </p:sp>
    </p:spTree>
    <p:extLst>
      <p:ext uri="{BB962C8B-B14F-4D97-AF65-F5344CB8AC3E}">
        <p14:creationId xmlns:p14="http://schemas.microsoft.com/office/powerpoint/2010/main" val="3341880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51D7A-CBCA-ED68-3781-50FF6023A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ED31-B22A-B353-BE01-8B0496BBA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BAA18-75EA-0513-395A-E2E1A0274030}"/>
              </a:ext>
            </a:extLst>
          </p:cNvPr>
          <p:cNvSpPr>
            <a:spLocks noGrp="1"/>
          </p:cNvSpPr>
          <p:nvPr>
            <p:ph type="body" idx="1"/>
          </p:nvPr>
        </p:nvSpPr>
        <p:spPr/>
        <p:txBody>
          <a:bodyPr/>
          <a:lstStyle/>
          <a:p>
            <a:r>
              <a:rPr lang="en-GB" dirty="0"/>
              <a:t>Refer</a:t>
            </a:r>
            <a:r>
              <a:rPr lang="en-GB" baseline="0" dirty="0"/>
              <a:t> to the cheat sheet</a:t>
            </a:r>
          </a:p>
          <a:p>
            <a:endParaRPr lang="en-GB" baseline="0" dirty="0"/>
          </a:p>
          <a:p>
            <a:r>
              <a:rPr lang="en-GB" baseline="0" dirty="0"/>
              <a:t>Google is also an option.</a:t>
            </a:r>
            <a:endParaRPr lang="en-GB" dirty="0"/>
          </a:p>
        </p:txBody>
      </p:sp>
      <p:sp>
        <p:nvSpPr>
          <p:cNvPr id="4" name="Slide Number Placeholder 3">
            <a:extLst>
              <a:ext uri="{FF2B5EF4-FFF2-40B4-BE49-F238E27FC236}">
                <a16:creationId xmlns:a16="http://schemas.microsoft.com/office/drawing/2014/main" id="{8D1A421D-D745-0BFA-AC64-A60EC510EF52}"/>
              </a:ext>
            </a:extLst>
          </p:cNvPr>
          <p:cNvSpPr>
            <a:spLocks noGrp="1"/>
          </p:cNvSpPr>
          <p:nvPr>
            <p:ph type="sldNum" sz="quarter" idx="10"/>
          </p:nvPr>
        </p:nvSpPr>
        <p:spPr/>
        <p:txBody>
          <a:bodyPr/>
          <a:lstStyle/>
          <a:p>
            <a:fld id="{CB5B8047-4DBE-4D08-925D-E49847F6EC2C}" type="slidenum">
              <a:rPr lang="en-GB" smtClean="0"/>
              <a:t>28</a:t>
            </a:fld>
            <a:endParaRPr lang="en-GB"/>
          </a:p>
        </p:txBody>
      </p:sp>
    </p:spTree>
    <p:extLst>
      <p:ext uri="{BB962C8B-B14F-4D97-AF65-F5344CB8AC3E}">
        <p14:creationId xmlns:p14="http://schemas.microsoft.com/office/powerpoint/2010/main" val="2405420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31</a:t>
            </a:fld>
            <a:endParaRPr lang="en-AU"/>
          </a:p>
        </p:txBody>
      </p:sp>
    </p:spTree>
    <p:extLst>
      <p:ext uri="{BB962C8B-B14F-4D97-AF65-F5344CB8AC3E}">
        <p14:creationId xmlns:p14="http://schemas.microsoft.com/office/powerpoint/2010/main" val="199327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33</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34</a:t>
            </a:fld>
            <a:endParaRPr lang="en-US"/>
          </a:p>
        </p:txBody>
      </p:sp>
    </p:spTree>
    <p:extLst>
      <p:ext uri="{BB962C8B-B14F-4D97-AF65-F5344CB8AC3E}">
        <p14:creationId xmlns:p14="http://schemas.microsoft.com/office/powerpoint/2010/main" val="231481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35</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 into </a:t>
            </a:r>
            <a:r>
              <a:rPr lang="en-AU" dirty="0" err="1"/>
              <a:t>dataframes</a:t>
            </a:r>
            <a:r>
              <a:rPr lang="en-AU" dirty="0"/>
              <a:t> here and adding in columns</a:t>
            </a:r>
          </a:p>
        </p:txBody>
      </p:sp>
      <p:sp>
        <p:nvSpPr>
          <p:cNvPr id="4" name="Slide Number Placeholder 3"/>
          <p:cNvSpPr>
            <a:spLocks noGrp="1"/>
          </p:cNvSpPr>
          <p:nvPr>
            <p:ph type="sldNum" sz="quarter" idx="5"/>
          </p:nvPr>
        </p:nvSpPr>
        <p:spPr/>
        <p:txBody>
          <a:bodyPr/>
          <a:lstStyle/>
          <a:p>
            <a:fld id="{61867EBE-A343-C04B-AAD2-0419BBD7E7C8}" type="slidenum">
              <a:rPr lang="en-AU" smtClean="0"/>
              <a:t>36</a:t>
            </a:fld>
            <a:endParaRPr lang="en-AU"/>
          </a:p>
        </p:txBody>
      </p:sp>
    </p:spTree>
    <p:extLst>
      <p:ext uri="{BB962C8B-B14F-4D97-AF65-F5344CB8AC3E}">
        <p14:creationId xmlns:p14="http://schemas.microsoft.com/office/powerpoint/2010/main" val="3618622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r>
              <a:rPr lang="en-AU" dirty="0"/>
              <a:t>Removing all objects you can use rm(); you don’t need to code this but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Useful for clearing your workspace at  the start of a new session</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40</a:t>
            </a:fld>
            <a:endParaRPr lang="en-AU"/>
          </a:p>
        </p:txBody>
      </p:sp>
    </p:spTree>
    <p:extLst>
      <p:ext uri="{BB962C8B-B14F-4D97-AF65-F5344CB8AC3E}">
        <p14:creationId xmlns:p14="http://schemas.microsoft.com/office/powerpoint/2010/main" val="253146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936F365-C4B8-A849-816F-00D68BF9E093}"/>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7AAC3908-9829-AFFE-38E6-501CF6540F7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EB3F4B81-B33F-FFA2-ECA8-7D1DBCC83A8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2953548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B7C218C-BAE1-57CC-88C3-E6AF0434C2C5}"/>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96E86C50-5C8D-F9DD-EBFE-6A83AC0A8CA2}"/>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20CD535-C90C-47AC-C773-94205206B9D4}"/>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164267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B5B8047-4DBE-4D08-925D-E49847F6EC2C}" type="slidenum">
              <a:rPr lang="en-GB" smtClean="0"/>
              <a:t>44</a:t>
            </a:fld>
            <a:endParaRPr lang="en-GB"/>
          </a:p>
        </p:txBody>
      </p:sp>
    </p:spTree>
    <p:extLst>
      <p:ext uri="{BB962C8B-B14F-4D97-AF65-F5344CB8AC3E}">
        <p14:creationId xmlns:p14="http://schemas.microsoft.com/office/powerpoint/2010/main" val="3396585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Single</a:t>
            </a:r>
            <a:r>
              <a:rPr lang="en-GB" baseline="0" dirty="0"/>
              <a:t> value is equivalent to c(value)</a:t>
            </a:r>
            <a:endParaRPr lang="en-GB" dirty="0"/>
          </a:p>
        </p:txBody>
      </p:sp>
      <p:sp>
        <p:nvSpPr>
          <p:cNvPr id="4" name="Slide Number Placeholder 3"/>
          <p:cNvSpPr>
            <a:spLocks noGrp="1"/>
          </p:cNvSpPr>
          <p:nvPr>
            <p:ph type="sldNum" sz="quarter" idx="10"/>
          </p:nvPr>
        </p:nvSpPr>
        <p:spPr/>
        <p:txBody>
          <a:bodyPr/>
          <a:lstStyle/>
          <a:p>
            <a:fld id="{CB5B8047-4DBE-4D08-925D-E49847F6EC2C}" type="slidenum">
              <a:rPr lang="en-GB" smtClean="0"/>
              <a:t>45</a:t>
            </a:fld>
            <a:endParaRPr lang="en-GB"/>
          </a:p>
        </p:txBody>
      </p:sp>
    </p:spTree>
    <p:extLst>
      <p:ext uri="{BB962C8B-B14F-4D97-AF65-F5344CB8AC3E}">
        <p14:creationId xmlns:p14="http://schemas.microsoft.com/office/powerpoint/2010/main" val="3876765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8712BEB-C9F3-B321-A0BF-EF33C6383CD0}"/>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D08FB8DD-E7DF-382D-876F-CEE39C27CAED}"/>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A34BA06-F22C-AFEF-73B5-C671DC32722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1030149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What’s happening here:</a:t>
            </a:r>
          </a:p>
          <a:p>
            <a:pPr>
              <a:buFont typeface="+mj-lt"/>
              <a:buAutoNum type="arabicPeriod"/>
            </a:pPr>
            <a:r>
              <a:rPr lang="en-AU" b="0" dirty="0" err="1"/>
              <a:t>group_by</a:t>
            </a:r>
            <a:r>
              <a:rPr lang="en-AU" b="0" dirty="0"/>
              <a:t>(year, month, day) — groups by date</a:t>
            </a:r>
          </a:p>
          <a:p>
            <a:pPr>
              <a:buFont typeface="+mj-lt"/>
              <a:buAutoNum type="arabicPeriod"/>
            </a:pPr>
            <a:r>
              <a:rPr lang="en-AU" b="0" dirty="0"/>
              <a:t>select(</a:t>
            </a:r>
            <a:r>
              <a:rPr lang="en-AU" b="0" dirty="0" err="1"/>
              <a:t>arr_delay</a:t>
            </a:r>
            <a:r>
              <a:rPr lang="en-AU" b="0" dirty="0"/>
              <a:t>, </a:t>
            </a:r>
            <a:r>
              <a:rPr lang="en-AU" b="0" dirty="0" err="1"/>
              <a:t>dep_delay</a:t>
            </a:r>
            <a:r>
              <a:rPr lang="en-AU" b="0" dirty="0"/>
              <a:t>) — keeps only the two delay columns</a:t>
            </a:r>
          </a:p>
          <a:p>
            <a:pPr>
              <a:buFont typeface="+mj-lt"/>
              <a:buAutoNum type="arabicPeriod"/>
            </a:pPr>
            <a:r>
              <a:rPr lang="en-AU" b="0" dirty="0"/>
              <a:t>summarise(...) — computes the daily mean arrival and departure delays (dropping the grouping when done)</a:t>
            </a:r>
          </a:p>
          <a:p>
            <a:pPr>
              <a:buFont typeface="+mj-lt"/>
              <a:buAutoNum type="arabicPeriod"/>
            </a:pPr>
            <a:r>
              <a:rPr lang="en-AU" b="0" dirty="0"/>
              <a:t>filter(</a:t>
            </a:r>
            <a:r>
              <a:rPr lang="en-AU" b="0" dirty="0" err="1"/>
              <a:t>arr</a:t>
            </a:r>
            <a:r>
              <a:rPr lang="en-AU" b="0" dirty="0"/>
              <a:t> &gt; 30 | dep &gt; 30) — keeps only those days where either mean delay exceeds 30 minutes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68</a:t>
            </a:fld>
            <a:endParaRPr lang="en-AU"/>
          </a:p>
        </p:txBody>
      </p:sp>
    </p:spTree>
    <p:extLst>
      <p:ext uri="{BB962C8B-B14F-4D97-AF65-F5344CB8AC3E}">
        <p14:creationId xmlns:p14="http://schemas.microsoft.com/office/powerpoint/2010/main" val="2053032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C82FC-9EE1-E52C-C01E-8D3BA748F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2007-2F11-D065-FF64-4B6AE6C8B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F7F085-3070-2B21-9EC5-C73F197EA4A9}"/>
              </a:ext>
            </a:extLst>
          </p:cNvPr>
          <p:cNvSpPr>
            <a:spLocks noGrp="1"/>
          </p:cNvSpPr>
          <p:nvPr>
            <p:ph type="body" idx="1"/>
          </p:nvPr>
        </p:nvSpPr>
        <p:spPr/>
        <p:txBody>
          <a:bodyPr/>
          <a:lstStyle/>
          <a:p>
            <a:r>
              <a:rPr lang="en-AU" b="0" dirty="0"/>
              <a:t>What’s happening here:</a:t>
            </a:r>
          </a:p>
          <a:p>
            <a:pPr>
              <a:buFont typeface="+mj-lt"/>
              <a:buAutoNum type="arabicPeriod"/>
            </a:pPr>
            <a:r>
              <a:rPr lang="en-AU" b="0" dirty="0" err="1"/>
              <a:t>group_by</a:t>
            </a:r>
            <a:r>
              <a:rPr lang="en-AU" b="0" dirty="0"/>
              <a:t>(year, month, day) — groups by date</a:t>
            </a:r>
          </a:p>
          <a:p>
            <a:pPr>
              <a:buFont typeface="+mj-lt"/>
              <a:buAutoNum type="arabicPeriod"/>
            </a:pPr>
            <a:r>
              <a:rPr lang="en-AU" b="0" dirty="0"/>
              <a:t>select(</a:t>
            </a:r>
            <a:r>
              <a:rPr lang="en-AU" b="0" dirty="0" err="1"/>
              <a:t>arr_delay</a:t>
            </a:r>
            <a:r>
              <a:rPr lang="en-AU" b="0" dirty="0"/>
              <a:t>, </a:t>
            </a:r>
            <a:r>
              <a:rPr lang="en-AU" b="0" dirty="0" err="1"/>
              <a:t>dep_delay</a:t>
            </a:r>
            <a:r>
              <a:rPr lang="en-AU" b="0" dirty="0"/>
              <a:t>) — keeps only the two delay columns</a:t>
            </a:r>
          </a:p>
          <a:p>
            <a:pPr>
              <a:buFont typeface="+mj-lt"/>
              <a:buAutoNum type="arabicPeriod"/>
            </a:pPr>
            <a:r>
              <a:rPr lang="en-AU" b="0" dirty="0"/>
              <a:t>summarise(...) — computes the daily mean arrival and departure delays (dropping the grouping when done)</a:t>
            </a:r>
          </a:p>
          <a:p>
            <a:pPr>
              <a:buFont typeface="+mj-lt"/>
              <a:buAutoNum type="arabicPeriod"/>
            </a:pPr>
            <a:r>
              <a:rPr lang="en-AU" b="0" dirty="0"/>
              <a:t>filter(</a:t>
            </a:r>
            <a:r>
              <a:rPr lang="en-AU" b="0" dirty="0" err="1"/>
              <a:t>arr</a:t>
            </a:r>
            <a:r>
              <a:rPr lang="en-AU" b="0" dirty="0"/>
              <a:t> &gt; 30 | dep &gt; 30) — keeps only those days where either mean delay exceeds 30 minutes</a:t>
            </a:r>
          </a:p>
          <a:p>
            <a:endParaRPr lang="en-AU" dirty="0"/>
          </a:p>
        </p:txBody>
      </p:sp>
      <p:sp>
        <p:nvSpPr>
          <p:cNvPr id="4" name="Slide Number Placeholder 3">
            <a:extLst>
              <a:ext uri="{FF2B5EF4-FFF2-40B4-BE49-F238E27FC236}">
                <a16:creationId xmlns:a16="http://schemas.microsoft.com/office/drawing/2014/main" id="{BC8D2052-AB52-BBD0-6749-79B654E913C8}"/>
              </a:ext>
            </a:extLst>
          </p:cNvPr>
          <p:cNvSpPr>
            <a:spLocks noGrp="1"/>
          </p:cNvSpPr>
          <p:nvPr>
            <p:ph type="sldNum" sz="quarter" idx="5"/>
          </p:nvPr>
        </p:nvSpPr>
        <p:spPr/>
        <p:txBody>
          <a:bodyPr/>
          <a:lstStyle/>
          <a:p>
            <a:fld id="{61867EBE-A343-C04B-AAD2-0419BBD7E7C8}" type="slidenum">
              <a:rPr lang="en-AU" smtClean="0"/>
              <a:t>70</a:t>
            </a:fld>
            <a:endParaRPr lang="en-AU"/>
          </a:p>
        </p:txBody>
      </p:sp>
    </p:spTree>
    <p:extLst>
      <p:ext uri="{BB962C8B-B14F-4D97-AF65-F5344CB8AC3E}">
        <p14:creationId xmlns:p14="http://schemas.microsoft.com/office/powerpoint/2010/main" val="74568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a:extLst>
              <a:ext uri="{FF2B5EF4-FFF2-40B4-BE49-F238E27FC236}">
                <a16:creationId xmlns:a16="http://schemas.microsoft.com/office/drawing/2014/main" id="{E7D6EE32-07BB-AA37-565C-CE5193A73D60}"/>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5D170FD-EAB3-D900-D0F8-D6984E17DAD2}"/>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9CA181FA-627F-1D89-369F-F8E153D6C1C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3" name="Rectangle 2">
            <a:extLst>
              <a:ext uri="{FF2B5EF4-FFF2-40B4-BE49-F238E27FC236}">
                <a16:creationId xmlns:a16="http://schemas.microsoft.com/office/drawing/2014/main" id="{EC5D48AF-6F50-C486-ABFB-2EB62259DFA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C14D8DFE-5849-4AC6-FE3D-EA9E1E7EA832}"/>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2">
            <a:extLst>
              <a:ext uri="{FF2B5EF4-FFF2-40B4-BE49-F238E27FC236}">
                <a16:creationId xmlns:a16="http://schemas.microsoft.com/office/drawing/2014/main" id="{78CB235E-F16A-1AFA-A79A-E247DEA503E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6A30918-ED13-4B7C-A695-0CF92185066D}"/>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A291339C-BDAA-DC2F-C087-8374E1622A3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FE66E930-B290-A18E-2793-D91B6D777ACC}"/>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4023942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844CDFBA-175D-5BDE-57E2-ACD488CB5424}"/>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5" name="Rectangle 2">
            <a:extLst>
              <a:ext uri="{FF2B5EF4-FFF2-40B4-BE49-F238E27FC236}">
                <a16:creationId xmlns:a16="http://schemas.microsoft.com/office/drawing/2014/main" id="{DC6D4F6C-ECD6-037A-BC5D-9B752583FD0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648084A8-9899-1A14-9B42-BDB370D8D96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9" name="Rectangle 2">
            <a:extLst>
              <a:ext uri="{FF2B5EF4-FFF2-40B4-BE49-F238E27FC236}">
                <a16:creationId xmlns:a16="http://schemas.microsoft.com/office/drawing/2014/main" id="{7A027468-DD2A-5149-8B44-D0E44A7D4E61}"/>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8B42CF-0D59-A394-E572-EE2C6FF8F3EE}"/>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4A267BBD-E454-66D3-EE94-15970B07AB6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AAC52DC6-3F79-8648-3C18-3DADA3AE3FF1}"/>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3736452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6521-ED81-814E-4B45-3ACCC4925B45}"/>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AU" dirty="0"/>
          </a:p>
        </p:txBody>
      </p:sp>
      <p:sp>
        <p:nvSpPr>
          <p:cNvPr id="3" name="Subtitle 2">
            <a:extLst>
              <a:ext uri="{FF2B5EF4-FFF2-40B4-BE49-F238E27FC236}">
                <a16:creationId xmlns:a16="http://schemas.microsoft.com/office/drawing/2014/main" id="{C342DEFD-21ED-1DCC-9928-903803A0E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219C9738-3B08-1DE6-74E6-108095976C12}"/>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5" name="Footer Placeholder 4">
            <a:extLst>
              <a:ext uri="{FF2B5EF4-FFF2-40B4-BE49-F238E27FC236}">
                <a16:creationId xmlns:a16="http://schemas.microsoft.com/office/drawing/2014/main" id="{DF20722E-D647-CAB6-321B-E1B1A4BB6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CEF8D-5912-0495-866C-7A0AC95DDF2C}"/>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417594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EE9-1F25-8B7C-52C6-FDEDB26F1529}"/>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D6D84D5-838C-1671-8DAD-78AD8A90FCB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4A6AD88A-4085-B356-DD4F-0AB69C052376}"/>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5" name="Footer Placeholder 4">
            <a:extLst>
              <a:ext uri="{FF2B5EF4-FFF2-40B4-BE49-F238E27FC236}">
                <a16:creationId xmlns:a16="http://schemas.microsoft.com/office/drawing/2014/main" id="{6489FDA2-CB7B-EFFF-2F3E-24BEA7610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25A74-46EA-F2DA-B8CE-66A04494399B}"/>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055503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5FD6C-3E92-70A7-EB3C-D7616CAD0AA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620D598-3BFB-F0D8-E271-3FD8D47840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AFD6494-C61A-E440-52CC-2C68510672C6}"/>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5" name="Footer Placeholder 4">
            <a:extLst>
              <a:ext uri="{FF2B5EF4-FFF2-40B4-BE49-F238E27FC236}">
                <a16:creationId xmlns:a16="http://schemas.microsoft.com/office/drawing/2014/main" id="{E3E36649-E51B-F4C0-F075-295BD8D18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6606-9218-DCCF-A1C0-D5B839E5366F}"/>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311385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FABB-36BE-52B7-BB99-E806A2BA283D}"/>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EA18A70-5C5C-C9A2-D6F8-0B2894E303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347C3DB7-63BD-6D5C-C97D-69A45AA50032}"/>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5" name="Footer Placeholder 4">
            <a:extLst>
              <a:ext uri="{FF2B5EF4-FFF2-40B4-BE49-F238E27FC236}">
                <a16:creationId xmlns:a16="http://schemas.microsoft.com/office/drawing/2014/main" id="{E665C6A5-C99C-4D61-75F8-9D05BB358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DF9DF-9CA2-DD7E-6BB0-619FA5F907BB}"/>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7162663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6394-E440-D7C6-B2AD-5F8CA08BF1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3818BF56-DC60-FA22-4399-25B2E5E0BF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04ECBF0-01C4-E1F2-B92B-451D758826B1}"/>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5" name="Footer Placeholder 4">
            <a:extLst>
              <a:ext uri="{FF2B5EF4-FFF2-40B4-BE49-F238E27FC236}">
                <a16:creationId xmlns:a16="http://schemas.microsoft.com/office/drawing/2014/main" id="{65B184DB-85D3-BB29-D07F-78A80FB4A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0B77F-6285-02B7-18BB-8AFD311EC368}"/>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331478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34D1-608F-3023-1C5B-7ADB09C2190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CFF26CD-24F3-F032-8669-4B571450D08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C8F33C43-0560-0ACE-7E75-E4E3B5D2E56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8E8DBE73-14B8-8183-1A7C-69E321EEF809}"/>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6" name="Footer Placeholder 5">
            <a:extLst>
              <a:ext uri="{FF2B5EF4-FFF2-40B4-BE49-F238E27FC236}">
                <a16:creationId xmlns:a16="http://schemas.microsoft.com/office/drawing/2014/main" id="{F327038F-ECB9-2F30-0BED-C570D261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91112-14C5-5818-E043-C7ACDC569A93}"/>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86276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7B18-D76B-07B7-B1BA-9639FA03237F}"/>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9DA3A91-7F83-37D8-A4F1-B4DB1F953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01349C2-F851-70EE-DAAF-8D0424AE74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B8F6EFF-8755-B349-96B0-80A7143B4C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890BEC-C771-D9F4-8CCC-E9A10647ECC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3B7FCD1-BA23-B36B-BA7B-A264EBB18369}"/>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8" name="Footer Placeholder 7">
            <a:extLst>
              <a:ext uri="{FF2B5EF4-FFF2-40B4-BE49-F238E27FC236}">
                <a16:creationId xmlns:a16="http://schemas.microsoft.com/office/drawing/2014/main" id="{4EDF545E-7E2A-295C-074E-A4842737E7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819C5A-729B-17EF-E61D-43F3D8EEFFCA}"/>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80455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CCFA-08A9-7E75-0652-DD29D8EDA6AA}"/>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A1581D9A-9278-07DD-B61C-6C2BB4E723EE}"/>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4" name="Footer Placeholder 3">
            <a:extLst>
              <a:ext uri="{FF2B5EF4-FFF2-40B4-BE49-F238E27FC236}">
                <a16:creationId xmlns:a16="http://schemas.microsoft.com/office/drawing/2014/main" id="{897F5479-7AEF-F69D-19B8-6783BDB016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56699B-FA1B-CA1D-7EE8-7E5256DFDC5E}"/>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1009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5F66E-2140-8847-C251-BFFF117BEFBD}"/>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3" name="Footer Placeholder 2">
            <a:extLst>
              <a:ext uri="{FF2B5EF4-FFF2-40B4-BE49-F238E27FC236}">
                <a16:creationId xmlns:a16="http://schemas.microsoft.com/office/drawing/2014/main" id="{B6C6F9B3-D6E7-6E03-0722-3D8561340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13B3DB-0DA0-7267-724F-976D67C63C86}"/>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56999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6456-8510-DD40-DE92-71CB6E9C65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6FC80978-0780-7B85-61E6-99532601C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007FC5AB-BDC1-FCC3-FDD6-DA78E73CE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299ACD-06EE-974D-B333-A39C473AF46B}"/>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6" name="Footer Placeholder 5">
            <a:extLst>
              <a:ext uri="{FF2B5EF4-FFF2-40B4-BE49-F238E27FC236}">
                <a16:creationId xmlns:a16="http://schemas.microsoft.com/office/drawing/2014/main" id="{DB5104EB-D198-0550-FB34-05AD3969D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87D1A-96AB-1F6A-F2A6-333EA774781E}"/>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65906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B2C5-BA26-DF53-1F99-E62B5E7245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441C5194-A96B-1084-80D7-6797DCD97A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2673A5A-E92D-9727-F7DC-A5E45F98D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27CE3A-1168-295F-5B6C-88683EDC1A09}"/>
              </a:ext>
            </a:extLst>
          </p:cNvPr>
          <p:cNvSpPr>
            <a:spLocks noGrp="1"/>
          </p:cNvSpPr>
          <p:nvPr>
            <p:ph type="dt" sz="half" idx="10"/>
          </p:nvPr>
        </p:nvSpPr>
        <p:spPr/>
        <p:txBody>
          <a:bodyPr/>
          <a:lstStyle/>
          <a:p>
            <a:fld id="{5E7FB948-5362-480B-80DC-A6E935B38BBE}" type="datetimeFigureOut">
              <a:rPr lang="en-US" smtClean="0"/>
              <a:t>7/31/25</a:t>
            </a:fld>
            <a:endParaRPr lang="en-US"/>
          </a:p>
        </p:txBody>
      </p:sp>
      <p:sp>
        <p:nvSpPr>
          <p:cNvPr id="6" name="Footer Placeholder 5">
            <a:extLst>
              <a:ext uri="{FF2B5EF4-FFF2-40B4-BE49-F238E27FC236}">
                <a16:creationId xmlns:a16="http://schemas.microsoft.com/office/drawing/2014/main" id="{AB7AA3D0-DBB0-4875-C2E0-AD92BC4F5A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A65A6-2B17-5C0D-58E9-A1289DEA01A0}"/>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60265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1026B-4100-CE5F-6934-462E2BB5F0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DB36F76B-B99B-C911-3C9F-3B9E3A3FCC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4" name="Date Placeholder 3">
            <a:extLst>
              <a:ext uri="{FF2B5EF4-FFF2-40B4-BE49-F238E27FC236}">
                <a16:creationId xmlns:a16="http://schemas.microsoft.com/office/drawing/2014/main" id="{87A5F5D2-03FE-9B94-98DA-F3B09501BE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7FB948-5362-480B-80DC-A6E935B38BBE}" type="datetimeFigureOut">
              <a:rPr lang="en-US" smtClean="0"/>
              <a:t>7/31/25</a:t>
            </a:fld>
            <a:endParaRPr lang="en-US"/>
          </a:p>
        </p:txBody>
      </p:sp>
      <p:sp>
        <p:nvSpPr>
          <p:cNvPr id="5" name="Footer Placeholder 4">
            <a:extLst>
              <a:ext uri="{FF2B5EF4-FFF2-40B4-BE49-F238E27FC236}">
                <a16:creationId xmlns:a16="http://schemas.microsoft.com/office/drawing/2014/main" id="{7C59B7E1-EFA7-CEE5-C2DD-15EB646F9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F2FDC37-A0B2-3667-40FF-0B16A1019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E6C0E6-8CDE-42F7-92C8-566CF2318B42}" type="slidenum">
              <a:rPr lang="en-US" smtClean="0"/>
              <a:t>‹#›</a:t>
            </a:fld>
            <a:endParaRPr lang="en-US"/>
          </a:p>
        </p:txBody>
      </p:sp>
    </p:spTree>
    <p:extLst>
      <p:ext uri="{BB962C8B-B14F-4D97-AF65-F5344CB8AC3E}">
        <p14:creationId xmlns:p14="http://schemas.microsoft.com/office/powerpoint/2010/main" val="129351200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osit.co/download/rstudio-deskto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file:////Users/kristofferwild/Library/Containers/com.microsoft.Outlook/Data/Library/Caches/Signatures/signature_2383512663" TargetMode="External"/><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mailto:kristofferw@unimelb.edu.au" TargetMode="External"/><Relationship Id="rId11" Type="http://schemas.openxmlformats.org/officeDocument/2006/relationships/image" Target="../media/image9.jpeg"/><Relationship Id="rId5" Type="http://schemas.openxmlformats.org/officeDocument/2006/relationships/image" Target="../media/image5.jpg"/><Relationship Id="rId10" Type="http://schemas.openxmlformats.org/officeDocument/2006/relationships/image" Target="../media/image8.png"/><Relationship Id="rId4" Type="http://schemas.openxmlformats.org/officeDocument/2006/relationships/image" Target="../media/image4.jpeg"/><Relationship Id="rId9"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wmf"/><Relationship Id="rId5" Type="http://schemas.openxmlformats.org/officeDocument/2006/relationships/oleObject" Target="../embeddings/oleObject2.bin"/><Relationship Id="rId4" Type="http://schemas.openxmlformats.org/officeDocument/2006/relationships/image" Target="../media/image37.wmf"/></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xml"/><Relationship Id="rId1" Type="http://schemas.openxmlformats.org/officeDocument/2006/relationships/video" Target="https://www.youtube.com/embed/FY8BISK5DpM?start=171&amp;feature=oembe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BAA5-F30C-997C-3A7E-380779B50E23}"/>
              </a:ext>
            </a:extLst>
          </p:cNvPr>
          <p:cNvSpPr>
            <a:spLocks noGrp="1"/>
          </p:cNvSpPr>
          <p:nvPr>
            <p:ph type="ctrTitle"/>
          </p:nvPr>
        </p:nvSpPr>
        <p:spPr>
          <a:xfrm>
            <a:off x="1485900" y="252412"/>
            <a:ext cx="9144000" cy="3071813"/>
          </a:xfrm>
        </p:spPr>
        <p:txBody>
          <a:bodyPr>
            <a:normAutofit/>
          </a:bodyPr>
          <a:lstStyle/>
          <a:p>
            <a:r>
              <a:rPr lang="en-US" b="1" dirty="0"/>
              <a:t>Introduction to Data Analysis in R</a:t>
            </a:r>
            <a:endParaRPr lang="en-US" sz="4800" u="sng" dirty="0"/>
          </a:p>
        </p:txBody>
      </p:sp>
      <p:sp>
        <p:nvSpPr>
          <p:cNvPr id="3" name="Subtitle 2">
            <a:extLst>
              <a:ext uri="{FF2B5EF4-FFF2-40B4-BE49-F238E27FC236}">
                <a16:creationId xmlns:a16="http://schemas.microsoft.com/office/drawing/2014/main" id="{142FBA91-F45A-7A62-39C1-5292CF3318A7}"/>
              </a:ext>
            </a:extLst>
          </p:cNvPr>
          <p:cNvSpPr>
            <a:spLocks noGrp="1"/>
          </p:cNvSpPr>
          <p:nvPr>
            <p:ph type="subTitle" idx="1"/>
          </p:nvPr>
        </p:nvSpPr>
        <p:spPr>
          <a:xfrm>
            <a:off x="1504950" y="3714681"/>
            <a:ext cx="9144000" cy="2831892"/>
          </a:xfrm>
        </p:spPr>
        <p:txBody>
          <a:bodyPr>
            <a:noAutofit/>
          </a:bodyPr>
          <a:lstStyle/>
          <a:p>
            <a:r>
              <a:rPr lang="en-US" sz="3600" u="sng" dirty="0"/>
              <a:t>BIOL90041</a:t>
            </a:r>
          </a:p>
          <a:p>
            <a:r>
              <a:rPr lang="en-US" sz="3600" dirty="0"/>
              <a:t>Week 2</a:t>
            </a:r>
          </a:p>
          <a:p>
            <a:r>
              <a:rPr lang="en-US" sz="3600" dirty="0"/>
              <a:t>Dr. Kristoffer Wild</a:t>
            </a:r>
          </a:p>
        </p:txBody>
      </p:sp>
      <p:pic>
        <p:nvPicPr>
          <p:cNvPr id="4" name="Picture 3">
            <a:extLst>
              <a:ext uri="{FF2B5EF4-FFF2-40B4-BE49-F238E27FC236}">
                <a16:creationId xmlns:a16="http://schemas.microsoft.com/office/drawing/2014/main" id="{FA1BB792-1D12-1F1A-2116-01495E67DE7E}"/>
              </a:ext>
            </a:extLst>
          </p:cNvPr>
          <p:cNvPicPr>
            <a:picLocks noChangeAspect="1"/>
          </p:cNvPicPr>
          <p:nvPr/>
        </p:nvPicPr>
        <p:blipFill>
          <a:blip r:embed="rId2"/>
          <a:srcRect r="56457"/>
          <a:stretch/>
        </p:blipFill>
        <p:spPr>
          <a:xfrm>
            <a:off x="0" y="2519855"/>
            <a:ext cx="3384331" cy="5181600"/>
          </a:xfrm>
          <a:prstGeom prst="rect">
            <a:avLst/>
          </a:prstGeom>
        </p:spPr>
      </p:pic>
      <p:pic>
        <p:nvPicPr>
          <p:cNvPr id="5" name="Picture 4">
            <a:extLst>
              <a:ext uri="{FF2B5EF4-FFF2-40B4-BE49-F238E27FC236}">
                <a16:creationId xmlns:a16="http://schemas.microsoft.com/office/drawing/2014/main" id="{862A6643-DB70-B67C-BB72-ABAF84B070A9}"/>
              </a:ext>
            </a:extLst>
          </p:cNvPr>
          <p:cNvPicPr>
            <a:picLocks noChangeAspect="1"/>
          </p:cNvPicPr>
          <p:nvPr/>
        </p:nvPicPr>
        <p:blipFill>
          <a:blip r:embed="rId2"/>
          <a:srcRect l="49019" t="-2637" r="-19473" b="2637"/>
          <a:stretch/>
        </p:blipFill>
        <p:spPr>
          <a:xfrm>
            <a:off x="8555420" y="2598682"/>
            <a:ext cx="5475890" cy="5181600"/>
          </a:xfrm>
          <a:prstGeom prst="rect">
            <a:avLst/>
          </a:prstGeom>
        </p:spPr>
      </p:pic>
    </p:spTree>
    <p:extLst>
      <p:ext uri="{BB962C8B-B14F-4D97-AF65-F5344CB8AC3E}">
        <p14:creationId xmlns:p14="http://schemas.microsoft.com/office/powerpoint/2010/main" val="2241958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a:extLst>
              <a:ext uri="{FF2B5EF4-FFF2-40B4-BE49-F238E27FC236}">
                <a16:creationId xmlns:a16="http://schemas.microsoft.com/office/drawing/2014/main" id="{008B4FFC-C1BA-C67C-FA6E-B49364797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0"/>
            <a:ext cx="731361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C084A-182F-CC87-D61B-C8DE4F10A421}"/>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6836DD02-B6A8-C8BA-470B-84E4E32FB7BD}"/>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615666BC-92EA-04A5-5C02-59CEB7A6EF5A}"/>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 name="Picture 6" descr="1 R and RStudio: Installation and Setup – An Introduction to Data Analysis">
            <a:extLst>
              <a:ext uri="{FF2B5EF4-FFF2-40B4-BE49-F238E27FC236}">
                <a16:creationId xmlns:a16="http://schemas.microsoft.com/office/drawing/2014/main" id="{90803076-1B49-E26C-4488-AE67D6258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842" y="2753048"/>
            <a:ext cx="4656082" cy="250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79520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8BF0-56C2-9946-1B2A-156C74DA389D}"/>
              </a:ext>
            </a:extLst>
          </p:cNvPr>
          <p:cNvSpPr>
            <a:spLocks noGrp="1"/>
          </p:cNvSpPr>
          <p:nvPr>
            <p:ph type="title"/>
          </p:nvPr>
        </p:nvSpPr>
        <p:spPr>
          <a:xfrm>
            <a:off x="829733" y="204259"/>
            <a:ext cx="10515600" cy="1325563"/>
          </a:xfrm>
        </p:spPr>
        <p:txBody>
          <a:bodyPr/>
          <a:lstStyle/>
          <a:p>
            <a:pPr eaLnBrk="1" hangingPunct="1">
              <a:lnSpc>
                <a:spcPct val="90000"/>
              </a:lnSpc>
              <a:spcBef>
                <a:spcPts val="500"/>
              </a:spcBef>
              <a:buClr>
                <a:schemeClr val="accent2"/>
              </a:buClr>
            </a:pPr>
            <a:r>
              <a:rPr lang="en-US" altLang="en-US" sz="4400" b="1" dirty="0"/>
              <a:t>3. Installation and set-up</a:t>
            </a:r>
          </a:p>
        </p:txBody>
      </p:sp>
      <p:sp>
        <p:nvSpPr>
          <p:cNvPr id="3" name="Content Placeholder 2">
            <a:extLst>
              <a:ext uri="{FF2B5EF4-FFF2-40B4-BE49-F238E27FC236}">
                <a16:creationId xmlns:a16="http://schemas.microsoft.com/office/drawing/2014/main" id="{67E534BF-720D-9B12-D0D9-11150A74B97B}"/>
              </a:ext>
            </a:extLst>
          </p:cNvPr>
          <p:cNvSpPr>
            <a:spLocks noGrp="1"/>
          </p:cNvSpPr>
          <p:nvPr>
            <p:ph idx="1"/>
          </p:nvPr>
        </p:nvSpPr>
        <p:spPr>
          <a:xfrm>
            <a:off x="771939" y="1690688"/>
            <a:ext cx="6166743" cy="4351338"/>
          </a:xfrm>
        </p:spPr>
        <p:txBody>
          <a:bodyPr>
            <a:noAutofit/>
          </a:bodyPr>
          <a:lstStyle/>
          <a:p>
            <a:pPr marL="0" indent="0">
              <a:buNone/>
            </a:pPr>
            <a:r>
              <a:rPr lang="en-US" sz="4000" dirty="0"/>
              <a:t>If you have not already, install </a:t>
            </a:r>
            <a:r>
              <a:rPr lang="en-US" sz="4000" b="1" dirty="0"/>
              <a:t>R</a:t>
            </a:r>
            <a:r>
              <a:rPr lang="en-US" sz="4000" dirty="0"/>
              <a:t> </a:t>
            </a:r>
            <a:r>
              <a:rPr lang="en-US" sz="4000" u="sng" dirty="0"/>
              <a:t>and</a:t>
            </a:r>
            <a:r>
              <a:rPr lang="en-US" sz="4000" dirty="0"/>
              <a:t> </a:t>
            </a:r>
            <a:r>
              <a:rPr lang="en-US" sz="4000" b="1" dirty="0"/>
              <a:t>RStudio</a:t>
            </a:r>
            <a:r>
              <a:rPr lang="en-US" sz="4000" dirty="0"/>
              <a:t> on your computer</a:t>
            </a:r>
          </a:p>
          <a:p>
            <a:pPr marL="0" indent="0">
              <a:buNone/>
            </a:pPr>
            <a:endParaRPr lang="en-US" sz="4000" dirty="0"/>
          </a:p>
          <a:p>
            <a:pPr marL="0" indent="0">
              <a:buNone/>
            </a:pPr>
            <a:r>
              <a:rPr lang="en-US" sz="4000" dirty="0">
                <a:hlinkClick r:id="rId2"/>
              </a:rPr>
              <a:t>https://posit.co/download/rstudio-desktop/</a:t>
            </a:r>
            <a:endParaRPr lang="en-US" sz="4000" dirty="0"/>
          </a:p>
          <a:p>
            <a:pPr lvl="1"/>
            <a:r>
              <a:rPr lang="en-US" sz="3600" dirty="0"/>
              <a:t>Choose any mirror, closer ones will be faster</a:t>
            </a:r>
          </a:p>
          <a:p>
            <a:endParaRPr lang="en-US" sz="4000" dirty="0"/>
          </a:p>
          <a:p>
            <a:pPr marL="0" indent="0">
              <a:buNone/>
            </a:pPr>
            <a:endParaRPr lang="en-US" sz="4000" dirty="0"/>
          </a:p>
          <a:p>
            <a:endParaRPr lang="en-US" sz="4000" dirty="0"/>
          </a:p>
        </p:txBody>
      </p:sp>
      <p:pic>
        <p:nvPicPr>
          <p:cNvPr id="4" name="Picture 3">
            <a:extLst>
              <a:ext uri="{FF2B5EF4-FFF2-40B4-BE49-F238E27FC236}">
                <a16:creationId xmlns:a16="http://schemas.microsoft.com/office/drawing/2014/main" id="{0A65B1FB-A005-E1B5-DEA4-3A8333DAA134}"/>
              </a:ext>
            </a:extLst>
          </p:cNvPr>
          <p:cNvPicPr>
            <a:picLocks noChangeAspect="1"/>
          </p:cNvPicPr>
          <p:nvPr/>
        </p:nvPicPr>
        <p:blipFill>
          <a:blip r:embed="rId3"/>
          <a:stretch>
            <a:fillRect/>
          </a:stretch>
        </p:blipFill>
        <p:spPr>
          <a:xfrm>
            <a:off x="6845297" y="1474662"/>
            <a:ext cx="5346703" cy="3571540"/>
          </a:xfrm>
          <a:prstGeom prst="rect">
            <a:avLst/>
          </a:prstGeom>
        </p:spPr>
      </p:pic>
    </p:spTree>
    <p:extLst>
      <p:ext uri="{BB962C8B-B14F-4D97-AF65-F5344CB8AC3E}">
        <p14:creationId xmlns:p14="http://schemas.microsoft.com/office/powerpoint/2010/main" val="3637801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82000" cy="944562"/>
          </a:xfrm>
        </p:spPr>
        <p:txBody>
          <a:bodyPr/>
          <a:lstStyle/>
          <a:p>
            <a:r>
              <a:rPr lang="en-US" dirty="0"/>
              <a:t>Load up R</a:t>
            </a:r>
          </a:p>
        </p:txBody>
      </p:sp>
      <p:sp>
        <p:nvSpPr>
          <p:cNvPr id="3" name="Content Placeholder 2"/>
          <p:cNvSpPr>
            <a:spLocks noGrp="1"/>
          </p:cNvSpPr>
          <p:nvPr>
            <p:ph idx="1"/>
          </p:nvPr>
        </p:nvSpPr>
        <p:spPr>
          <a:xfrm>
            <a:off x="1981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Aptos" panose="020B0004020202020204" pitchFamily="34" charset="0"/>
                <a:cs typeface="Courier New" panose="02070309020205020404" pitchFamily="49" charset="0"/>
              </a:rPr>
              <a:t>&gt;</a:t>
            </a:r>
            <a:r>
              <a:rPr lang="en-US" dirty="0"/>
              <a:t> sign, e.g.</a:t>
            </a:r>
          </a:p>
          <a:p>
            <a:pPr indent="0">
              <a:buNone/>
            </a:pPr>
            <a:r>
              <a:rPr lang="en-US" sz="2400" dirty="0">
                <a:solidFill>
                  <a:srgbClr val="0000FF"/>
                </a:solidFill>
                <a:latin typeface="Aptos" panose="020B0004020202020204" pitchFamily="34" charset="0"/>
                <a:cs typeface="Courier New" panose="02070309020205020404" pitchFamily="49" charset="0"/>
              </a:rPr>
              <a:t>&gt; 2 + 4</a:t>
            </a:r>
          </a:p>
          <a:p>
            <a:pPr indent="0">
              <a:buNone/>
            </a:pPr>
            <a:r>
              <a:rPr lang="en-US" sz="2400" dirty="0">
                <a:solidFill>
                  <a:srgbClr val="0000FF"/>
                </a:solidFill>
                <a:latin typeface="Aptos" panose="020B0004020202020204" pitchFamily="34" charset="0"/>
                <a:cs typeface="Courier New" panose="02070309020205020404" pitchFamily="49" charset="0"/>
              </a:rPr>
              <a:t>&gt; x &lt;- 7</a:t>
            </a:r>
          </a:p>
          <a:p>
            <a:pPr indent="0">
              <a:buNone/>
            </a:pPr>
            <a:r>
              <a:rPr lang="en-US" sz="2400" dirty="0">
                <a:solidFill>
                  <a:srgbClr val="0000FF"/>
                </a:solidFill>
                <a:latin typeface="Aptos" panose="020B0004020202020204" pitchFamily="34" charset="0"/>
                <a:cs typeface="Courier New" panose="02070309020205020404" pitchFamily="49" charset="0"/>
              </a:rPr>
              <a:t>&gt; x + 19</a:t>
            </a:r>
          </a:p>
        </p:txBody>
      </p:sp>
      <p:pic>
        <p:nvPicPr>
          <p:cNvPr id="4098" name="Picture 2" descr="C:\Users\Trevor Branch\Documents\FISH552 Intro R\Background images\R 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976" y="1952626"/>
            <a:ext cx="362001" cy="36200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586"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6018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3868445" y="4973686"/>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62008" y="5695168"/>
            <a:ext cx="393755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2514600" y="5041083"/>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73119" y="5830670"/>
            <a:ext cx="1986506"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3727425" y="4038602"/>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820171"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70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611" y="0"/>
            <a:ext cx="7729728" cy="1188720"/>
          </a:xfrm>
        </p:spPr>
        <p:txBody>
          <a:bodyPr/>
          <a:lstStyle/>
          <a:p>
            <a:r>
              <a:rPr lang="en-US" dirty="0"/>
              <a:t>What is R doing?</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Aptos" panose="020B0004020202020204" pitchFamily="34" charset="0"/>
                <a:cs typeface="Courier New" panose="02070309020205020404" pitchFamily="49" charset="0"/>
              </a:rPr>
              <a:t>&gt; 2+4</a:t>
            </a:r>
          </a:p>
          <a:p>
            <a:pPr marL="0" indent="0">
              <a:buNone/>
            </a:pPr>
            <a:r>
              <a:rPr lang="en-US" sz="2000" dirty="0">
                <a:latin typeface="Aptos" panose="020B0004020202020204" pitchFamily="34" charset="0"/>
                <a:cs typeface="Courier New" panose="02070309020205020404" pitchFamily="49" charset="0"/>
              </a:rPr>
              <a:t>[1] 6</a:t>
            </a:r>
          </a:p>
          <a:p>
            <a:pPr marL="0" indent="0">
              <a:buNone/>
            </a:pPr>
            <a:r>
              <a:rPr lang="en-US" sz="2400" dirty="0">
                <a:solidFill>
                  <a:srgbClr val="0000FF"/>
                </a:solidFill>
                <a:latin typeface="Aptos" panose="020B0004020202020204" pitchFamily="34" charset="0"/>
                <a:cs typeface="Courier New" panose="02070309020205020404" pitchFamily="49" charset="0"/>
              </a:rPr>
              <a:t>&gt; x &lt;- 7</a:t>
            </a:r>
          </a:p>
          <a:p>
            <a:pPr marL="0" indent="0">
              <a:buNone/>
            </a:pPr>
            <a:r>
              <a:rPr lang="en-US" sz="2400" dirty="0">
                <a:solidFill>
                  <a:srgbClr val="0000FF"/>
                </a:solidFill>
                <a:latin typeface="Aptos" panose="020B0004020202020204" pitchFamily="34" charset="0"/>
                <a:cs typeface="Courier New" panose="02070309020205020404" pitchFamily="49" charset="0"/>
              </a:rPr>
              <a:t>&gt; x + 19</a:t>
            </a:r>
          </a:p>
          <a:p>
            <a:pPr marL="0" indent="0">
              <a:buNone/>
            </a:pPr>
            <a:r>
              <a:rPr lang="en-US" sz="2000" dirty="0">
                <a:latin typeface="Aptos" panose="020B0004020202020204" pitchFamily="34" charset="0"/>
                <a:cs typeface="Courier New" panose="02070309020205020404" pitchFamily="49" charset="0"/>
              </a:rPr>
              <a:t>[1] 26</a:t>
            </a:r>
          </a:p>
          <a:p>
            <a:pPr marL="0" indent="0">
              <a:buNone/>
            </a:pPr>
            <a:r>
              <a:rPr lang="en-US" sz="2400" dirty="0">
                <a:solidFill>
                  <a:srgbClr val="0000FF"/>
                </a:solidFill>
                <a:latin typeface="Aptos" panose="020B0004020202020204" pitchFamily="34" charset="0"/>
                <a:cs typeface="Courier New" panose="02070309020205020404" pitchFamily="49" charset="0"/>
              </a:rPr>
              <a:t>&gt; X + 10</a:t>
            </a:r>
          </a:p>
          <a:p>
            <a:pPr marL="0" indent="0">
              <a:buNone/>
            </a:pPr>
            <a:r>
              <a:rPr lang="en-US" sz="2000" dirty="0">
                <a:latin typeface="Aptos" panose="020B0004020202020204" pitchFamily="34" charset="0"/>
                <a:cs typeface="Courier New" panose="02070309020205020404" pitchFamily="49" charset="0"/>
              </a:rPr>
              <a:t>Error: object 'X' not found</a:t>
            </a:r>
          </a:p>
        </p:txBody>
      </p:sp>
      <p:sp>
        <p:nvSpPr>
          <p:cNvPr id="4" name="TextBox 3"/>
          <p:cNvSpPr txBox="1"/>
          <p:nvPr/>
        </p:nvSpPr>
        <p:spPr>
          <a:xfrm>
            <a:off x="3749041" y="1334870"/>
            <a:ext cx="6348341" cy="646331"/>
          </a:xfrm>
          <a:prstGeom prst="rect">
            <a:avLst/>
          </a:prstGeom>
          <a:noFill/>
        </p:spPr>
        <p:txBody>
          <a:bodyPr wrap="none" rtlCol="0">
            <a:spAutoFit/>
          </a:bodyPr>
          <a:lstStyle/>
          <a:p>
            <a:r>
              <a:rPr lang="en-US" dirty="0">
                <a:solidFill>
                  <a:schemeClr val="bg1">
                    <a:lumMod val="50000"/>
                  </a:schemeClr>
                </a:solidFill>
              </a:rPr>
              <a:t>The </a:t>
            </a:r>
            <a:r>
              <a:rPr lang="en-US" b="1" dirty="0"/>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2514600" y="1658036"/>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H="1">
            <a:off x="2387600" y="2766716"/>
            <a:ext cx="1651000" cy="179684"/>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38600" y="2630270"/>
            <a:ext cx="6756530" cy="646331"/>
          </a:xfrm>
          <a:prstGeom prst="rect">
            <a:avLst/>
          </a:prstGeom>
          <a:noFill/>
        </p:spPr>
        <p:txBody>
          <a:bodyPr wrap="none" rtlCol="0">
            <a:spAutoFit/>
          </a:bodyPr>
          <a:lstStyle/>
          <a:p>
            <a:r>
              <a:rPr lang="en-US" b="1" dirty="0"/>
              <a:t>&lt;- </a:t>
            </a:r>
            <a:r>
              <a:rPr lang="en-US" dirty="0">
                <a:solidFill>
                  <a:schemeClr val="bg1">
                    <a:lumMod val="50000"/>
                  </a:schemeClr>
                </a:solidFill>
              </a:rPr>
              <a:t>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2540000" y="3403600"/>
            <a:ext cx="1498600" cy="1769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8600" y="3395870"/>
            <a:ext cx="4568110"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a:cxnSpLocks/>
          </p:cNvCxnSpPr>
          <p:nvPr/>
        </p:nvCxnSpPr>
        <p:spPr>
          <a:xfrm flipH="1" flipV="1">
            <a:off x="2387600" y="4233333"/>
            <a:ext cx="804333" cy="26246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76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b="1" dirty="0"/>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3" y="187325"/>
            <a:ext cx="11353800" cy="1325563"/>
          </a:xfrm>
        </p:spPr>
        <p:txBody>
          <a:bodyPr>
            <a:normAutofit/>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06400" y="1447800"/>
            <a:ext cx="98044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to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pic>
        <p:nvPicPr>
          <p:cNvPr id="28674" name="Picture 2" descr="2 The R and RStudio Environments – Exploratory Data Analysis in R">
            <a:extLst>
              <a:ext uri="{FF2B5EF4-FFF2-40B4-BE49-F238E27FC236}">
                <a16:creationId xmlns:a16="http://schemas.microsoft.com/office/drawing/2014/main" id="{9743258B-CFF4-6B14-F825-636AC764D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800" y="3429000"/>
            <a:ext cx="6094199" cy="26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5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0" y="1000471"/>
            <a:ext cx="7035800" cy="585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312559" y="187772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6172201" y="311386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6942668" y="4650667"/>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3281681" y="4197595"/>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
        <p:nvSpPr>
          <p:cNvPr id="3" name="Title 1">
            <a:extLst>
              <a:ext uri="{FF2B5EF4-FFF2-40B4-BE49-F238E27FC236}">
                <a16:creationId xmlns:a16="http://schemas.microsoft.com/office/drawing/2014/main" id="{4FF0D925-06B8-BA4E-6C15-06BBCFEFFB81}"/>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An example</a:t>
            </a:r>
          </a:p>
        </p:txBody>
      </p:sp>
    </p:spTree>
    <p:extLst>
      <p:ext uri="{BB962C8B-B14F-4D97-AF65-F5344CB8AC3E}">
        <p14:creationId xmlns:p14="http://schemas.microsoft.com/office/powerpoint/2010/main" val="1036328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2504A-6CC4-5EDA-8A6A-91B37BEB7A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CAE28A7-715D-2E18-13BB-2F3C46283AFF}"/>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BECCD93D-988E-7931-C62B-2BA1B895AC3A}"/>
              </a:ext>
            </a:extLst>
          </p:cNvPr>
          <p:cNvPicPr>
            <a:picLocks noChangeAspect="1"/>
          </p:cNvPicPr>
          <p:nvPr/>
        </p:nvPicPr>
        <p:blipFill>
          <a:blip r:embed="rId2"/>
          <a:stretch>
            <a:fillRect/>
          </a:stretch>
        </p:blipFill>
        <p:spPr>
          <a:xfrm>
            <a:off x="1312433" y="1010883"/>
            <a:ext cx="10015370" cy="5633645"/>
          </a:xfrm>
          <a:prstGeom prst="rect">
            <a:avLst/>
          </a:prstGeom>
        </p:spPr>
      </p:pic>
    </p:spTree>
    <p:extLst>
      <p:ext uri="{BB962C8B-B14F-4D97-AF65-F5344CB8AC3E}">
        <p14:creationId xmlns:p14="http://schemas.microsoft.com/office/powerpoint/2010/main" val="1927444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33149-93F4-8FAD-001F-29752A69FA6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57A21F5-BD3A-AFDD-86D1-9DBB07F3341A}"/>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31FCA59F-4F0A-6B0D-B08A-4532CA2E6896}"/>
              </a:ext>
            </a:extLst>
          </p:cNvPr>
          <p:cNvPicPr>
            <a:picLocks noChangeAspect="1"/>
          </p:cNvPicPr>
          <p:nvPr/>
        </p:nvPicPr>
        <p:blipFill>
          <a:blip r:embed="rId2"/>
          <a:stretch>
            <a:fillRect/>
          </a:stretch>
        </p:blipFill>
        <p:spPr>
          <a:xfrm>
            <a:off x="1312433" y="1010883"/>
            <a:ext cx="10015370" cy="5633645"/>
          </a:xfrm>
          <a:prstGeom prst="rect">
            <a:avLst/>
          </a:prstGeom>
        </p:spPr>
      </p:pic>
      <p:pic>
        <p:nvPicPr>
          <p:cNvPr id="4" name="Picture 3">
            <a:extLst>
              <a:ext uri="{FF2B5EF4-FFF2-40B4-BE49-F238E27FC236}">
                <a16:creationId xmlns:a16="http://schemas.microsoft.com/office/drawing/2014/main" id="{FB33BBC9-333D-5B47-D27E-607CCB1CF4E5}"/>
              </a:ext>
            </a:extLst>
          </p:cNvPr>
          <p:cNvPicPr>
            <a:picLocks noChangeAspect="1"/>
          </p:cNvPicPr>
          <p:nvPr/>
        </p:nvPicPr>
        <p:blipFill>
          <a:blip r:embed="rId3"/>
          <a:srcRect t="2158"/>
          <a:stretch/>
        </p:blipFill>
        <p:spPr>
          <a:xfrm>
            <a:off x="1076960" y="914400"/>
            <a:ext cx="10799482" cy="5943600"/>
          </a:xfrm>
          <a:prstGeom prst="rect">
            <a:avLst/>
          </a:prstGeom>
        </p:spPr>
      </p:pic>
    </p:spTree>
    <p:extLst>
      <p:ext uri="{BB962C8B-B14F-4D97-AF65-F5344CB8AC3E}">
        <p14:creationId xmlns:p14="http://schemas.microsoft.com/office/powerpoint/2010/main" val="1972237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59C2E-F305-0B32-0249-EFF3BF561E7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63B855A-FCB5-F881-6B51-429E20854E3A}"/>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65E2A2CB-EE43-86B7-7725-8C95B2560C86}"/>
              </a:ext>
            </a:extLst>
          </p:cNvPr>
          <p:cNvPicPr>
            <a:picLocks noChangeAspect="1"/>
          </p:cNvPicPr>
          <p:nvPr/>
        </p:nvPicPr>
        <p:blipFill>
          <a:blip r:embed="rId2"/>
          <a:stretch>
            <a:fillRect/>
          </a:stretch>
        </p:blipFill>
        <p:spPr>
          <a:xfrm>
            <a:off x="1312433" y="1010883"/>
            <a:ext cx="10015370" cy="5633645"/>
          </a:xfrm>
          <a:prstGeom prst="rect">
            <a:avLst/>
          </a:prstGeom>
        </p:spPr>
      </p:pic>
      <p:pic>
        <p:nvPicPr>
          <p:cNvPr id="4" name="Picture 3">
            <a:extLst>
              <a:ext uri="{FF2B5EF4-FFF2-40B4-BE49-F238E27FC236}">
                <a16:creationId xmlns:a16="http://schemas.microsoft.com/office/drawing/2014/main" id="{EAD67718-A9C8-6C07-6379-B3C0828F4DC8}"/>
              </a:ext>
            </a:extLst>
          </p:cNvPr>
          <p:cNvPicPr>
            <a:picLocks noChangeAspect="1"/>
          </p:cNvPicPr>
          <p:nvPr/>
        </p:nvPicPr>
        <p:blipFill>
          <a:blip r:embed="rId3"/>
          <a:srcRect t="2158"/>
          <a:stretch/>
        </p:blipFill>
        <p:spPr>
          <a:xfrm>
            <a:off x="1076960" y="914400"/>
            <a:ext cx="10799482" cy="5943600"/>
          </a:xfrm>
          <a:prstGeom prst="rect">
            <a:avLst/>
          </a:prstGeom>
        </p:spPr>
      </p:pic>
      <p:pic>
        <p:nvPicPr>
          <p:cNvPr id="5" name="Picture 4">
            <a:extLst>
              <a:ext uri="{FF2B5EF4-FFF2-40B4-BE49-F238E27FC236}">
                <a16:creationId xmlns:a16="http://schemas.microsoft.com/office/drawing/2014/main" id="{073747E1-FC12-D6DA-8C3E-BE68BD6E8532}"/>
              </a:ext>
            </a:extLst>
          </p:cNvPr>
          <p:cNvPicPr>
            <a:picLocks noChangeAspect="1"/>
          </p:cNvPicPr>
          <p:nvPr/>
        </p:nvPicPr>
        <p:blipFill>
          <a:blip r:embed="rId4"/>
          <a:stretch>
            <a:fillRect/>
          </a:stretch>
        </p:blipFill>
        <p:spPr>
          <a:xfrm>
            <a:off x="1026459" y="909525"/>
            <a:ext cx="10957560" cy="6163628"/>
          </a:xfrm>
          <a:prstGeom prst="rect">
            <a:avLst/>
          </a:prstGeom>
        </p:spPr>
      </p:pic>
      <p:sp>
        <p:nvSpPr>
          <p:cNvPr id="6" name="TextBox 5">
            <a:extLst>
              <a:ext uri="{FF2B5EF4-FFF2-40B4-BE49-F238E27FC236}">
                <a16:creationId xmlns:a16="http://schemas.microsoft.com/office/drawing/2014/main" id="{E43E41CE-8227-EA84-7EB9-4E246FB5EF0A}"/>
              </a:ext>
            </a:extLst>
          </p:cNvPr>
          <p:cNvSpPr txBox="1"/>
          <p:nvPr/>
        </p:nvSpPr>
        <p:spPr>
          <a:xfrm>
            <a:off x="4690334" y="3022899"/>
            <a:ext cx="903642" cy="419548"/>
          </a:xfrm>
          <a:prstGeom prst="rect">
            <a:avLst/>
          </a:prstGeom>
          <a:noFill/>
          <a:ln w="53975">
            <a:solidFill>
              <a:srgbClr val="FF0000"/>
            </a:solidFill>
          </a:ln>
        </p:spPr>
        <p:txBody>
          <a:bodyPr wrap="square" rtlCol="0">
            <a:spAutoFit/>
          </a:bodyPr>
          <a:lstStyle/>
          <a:p>
            <a:endParaRPr lang="en-AU" dirty="0"/>
          </a:p>
        </p:txBody>
      </p:sp>
      <p:sp>
        <p:nvSpPr>
          <p:cNvPr id="10" name="TextBox 9">
            <a:extLst>
              <a:ext uri="{FF2B5EF4-FFF2-40B4-BE49-F238E27FC236}">
                <a16:creationId xmlns:a16="http://schemas.microsoft.com/office/drawing/2014/main" id="{0AE90200-3CE6-55F9-D955-3557C9447169}"/>
              </a:ext>
            </a:extLst>
          </p:cNvPr>
          <p:cNvSpPr txBox="1"/>
          <p:nvPr/>
        </p:nvSpPr>
        <p:spPr>
          <a:xfrm>
            <a:off x="3455309" y="212537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11" name="TextBox 10">
            <a:extLst>
              <a:ext uri="{FF2B5EF4-FFF2-40B4-BE49-F238E27FC236}">
                <a16:creationId xmlns:a16="http://schemas.microsoft.com/office/drawing/2014/main" id="{F40D9DFF-05F4-440F-E28B-00602B3EBDE7}"/>
              </a:ext>
            </a:extLst>
          </p:cNvPr>
          <p:cNvSpPr txBox="1"/>
          <p:nvPr/>
        </p:nvSpPr>
        <p:spPr>
          <a:xfrm>
            <a:off x="1390651" y="397111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12" name="TextBox 11">
            <a:extLst>
              <a:ext uri="{FF2B5EF4-FFF2-40B4-BE49-F238E27FC236}">
                <a16:creationId xmlns:a16="http://schemas.microsoft.com/office/drawing/2014/main" id="{6679B8E5-894A-0B2B-B13E-248ADDF6C9C3}"/>
              </a:ext>
            </a:extLst>
          </p:cNvPr>
          <p:cNvSpPr txBox="1"/>
          <p:nvPr/>
        </p:nvSpPr>
        <p:spPr>
          <a:xfrm>
            <a:off x="9019118" y="5031667"/>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13" name="TextBox 12">
            <a:extLst>
              <a:ext uri="{FF2B5EF4-FFF2-40B4-BE49-F238E27FC236}">
                <a16:creationId xmlns:a16="http://schemas.microsoft.com/office/drawing/2014/main" id="{9954BA43-5BE3-C95D-48D6-96BA5CE6EEDC}"/>
              </a:ext>
            </a:extLst>
          </p:cNvPr>
          <p:cNvSpPr txBox="1"/>
          <p:nvPr/>
        </p:nvSpPr>
        <p:spPr>
          <a:xfrm>
            <a:off x="8672831" y="2578345"/>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2425506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DAB98-EEB5-6FC7-1EE1-E66343648192}"/>
              </a:ext>
            </a:extLst>
          </p:cNvPr>
          <p:cNvPicPr>
            <a:picLocks noChangeAspect="1"/>
          </p:cNvPicPr>
          <p:nvPr/>
        </p:nvPicPr>
        <p:blipFill>
          <a:blip r:embed="rId2"/>
          <a:stretch>
            <a:fillRect/>
          </a:stretch>
        </p:blipFill>
        <p:spPr>
          <a:xfrm>
            <a:off x="0" y="-1"/>
            <a:ext cx="4220734" cy="2817341"/>
          </a:xfrm>
          <a:prstGeom prst="rect">
            <a:avLst/>
          </a:prstGeom>
        </p:spPr>
      </p:pic>
      <p:pic>
        <p:nvPicPr>
          <p:cNvPr id="5" name="Picture 4">
            <a:extLst>
              <a:ext uri="{FF2B5EF4-FFF2-40B4-BE49-F238E27FC236}">
                <a16:creationId xmlns:a16="http://schemas.microsoft.com/office/drawing/2014/main" id="{822C9777-CBF2-3C5A-4C5F-3CC0BAF46BB7}"/>
              </a:ext>
            </a:extLst>
          </p:cNvPr>
          <p:cNvPicPr>
            <a:picLocks noChangeAspect="1"/>
          </p:cNvPicPr>
          <p:nvPr/>
        </p:nvPicPr>
        <p:blipFill>
          <a:blip r:embed="rId3"/>
          <a:stretch>
            <a:fillRect/>
          </a:stretch>
        </p:blipFill>
        <p:spPr>
          <a:xfrm>
            <a:off x="7971267" y="0"/>
            <a:ext cx="4220733" cy="2817341"/>
          </a:xfrm>
          <a:prstGeom prst="rect">
            <a:avLst/>
          </a:prstGeom>
        </p:spPr>
      </p:pic>
      <p:pic>
        <p:nvPicPr>
          <p:cNvPr id="6" name="Content Placeholder 9">
            <a:extLst>
              <a:ext uri="{FF2B5EF4-FFF2-40B4-BE49-F238E27FC236}">
                <a16:creationId xmlns:a16="http://schemas.microsoft.com/office/drawing/2014/main" id="{1595B812-F0D6-6E63-C669-68E020E82C86}"/>
              </a:ext>
            </a:extLst>
          </p:cNvPr>
          <p:cNvPicPr>
            <a:picLocks noChangeAspect="1"/>
          </p:cNvPicPr>
          <p:nvPr/>
        </p:nvPicPr>
        <p:blipFill>
          <a:blip r:embed="rId4"/>
          <a:stretch>
            <a:fillRect/>
          </a:stretch>
        </p:blipFill>
        <p:spPr>
          <a:xfrm>
            <a:off x="3409604" y="0"/>
            <a:ext cx="4186543" cy="2804984"/>
          </a:xfrm>
          <a:prstGeom prst="rect">
            <a:avLst/>
          </a:prstGeom>
        </p:spPr>
      </p:pic>
      <p:pic>
        <p:nvPicPr>
          <p:cNvPr id="7" name="Picture 6">
            <a:extLst>
              <a:ext uri="{FF2B5EF4-FFF2-40B4-BE49-F238E27FC236}">
                <a16:creationId xmlns:a16="http://schemas.microsoft.com/office/drawing/2014/main" id="{87078551-0EF5-2C4A-5028-E047EF127A53}"/>
              </a:ext>
            </a:extLst>
          </p:cNvPr>
          <p:cNvPicPr>
            <a:picLocks noChangeAspect="1"/>
          </p:cNvPicPr>
          <p:nvPr/>
        </p:nvPicPr>
        <p:blipFill>
          <a:blip r:embed="rId5"/>
          <a:srcRect r="22419"/>
          <a:stretch/>
        </p:blipFill>
        <p:spPr>
          <a:xfrm rot="5400000">
            <a:off x="5218343" y="46758"/>
            <a:ext cx="2810880" cy="2717365"/>
          </a:xfrm>
          <a:prstGeom prst="rect">
            <a:avLst/>
          </a:prstGeom>
        </p:spPr>
      </p:pic>
      <p:sp>
        <p:nvSpPr>
          <p:cNvPr id="8" name="TextBox 7">
            <a:extLst>
              <a:ext uri="{FF2B5EF4-FFF2-40B4-BE49-F238E27FC236}">
                <a16:creationId xmlns:a16="http://schemas.microsoft.com/office/drawing/2014/main" id="{7A1CB1C0-639D-5BA2-4B1A-A8D6CF543037}"/>
              </a:ext>
            </a:extLst>
          </p:cNvPr>
          <p:cNvSpPr txBox="1"/>
          <p:nvPr/>
        </p:nvSpPr>
        <p:spPr>
          <a:xfrm>
            <a:off x="0" y="2811187"/>
            <a:ext cx="4869475" cy="1384995"/>
          </a:xfrm>
          <a:prstGeom prst="rect">
            <a:avLst/>
          </a:prstGeom>
          <a:noFill/>
        </p:spPr>
        <p:txBody>
          <a:bodyPr wrap="none" rtlCol="0">
            <a:spAutoFit/>
          </a:bodyPr>
          <a:lstStyle/>
          <a:p>
            <a:r>
              <a:rPr lang="en-AU" sz="2800" b="1" dirty="0"/>
              <a:t>Kristoffer Wild</a:t>
            </a:r>
          </a:p>
          <a:p>
            <a:r>
              <a:rPr lang="en-AU" sz="2800" b="1" dirty="0">
                <a:hlinkClick r:id="rId6"/>
              </a:rPr>
              <a:t>kristofferw@unimelb.edu.au</a:t>
            </a:r>
            <a:endParaRPr lang="en-AU" sz="2800" b="1" dirty="0"/>
          </a:p>
          <a:p>
            <a:r>
              <a:rPr lang="en-AU" sz="2800" b="1" dirty="0" err="1"/>
              <a:t>kwildresearch.com</a:t>
            </a:r>
            <a:endParaRPr lang="en-AU" sz="2800" b="1" dirty="0"/>
          </a:p>
        </p:txBody>
      </p:sp>
      <p:pic>
        <p:nvPicPr>
          <p:cNvPr id="9" name="Picture 1" descr="cidimage001.png@01D8EAC9.39D70AB0">
            <a:extLst>
              <a:ext uri="{FF2B5EF4-FFF2-40B4-BE49-F238E27FC236}">
                <a16:creationId xmlns:a16="http://schemas.microsoft.com/office/drawing/2014/main" id="{C82EDEE4-72D4-6981-40AF-D695A5037ADF}"/>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645727" y="3000499"/>
            <a:ext cx="900546" cy="90054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865193-F2AF-22DB-402A-5CAA6852FE4E}"/>
              </a:ext>
            </a:extLst>
          </p:cNvPr>
          <p:cNvGrpSpPr/>
          <p:nvPr/>
        </p:nvGrpSpPr>
        <p:grpSpPr>
          <a:xfrm>
            <a:off x="0" y="2862943"/>
            <a:ext cx="12192000" cy="3995057"/>
            <a:chOff x="0" y="2862943"/>
            <a:chExt cx="12192000" cy="3995057"/>
          </a:xfrm>
        </p:grpSpPr>
        <p:pic>
          <p:nvPicPr>
            <p:cNvPr id="17410" name="Picture 2" descr="Picture">
              <a:extLst>
                <a:ext uri="{FF2B5EF4-FFF2-40B4-BE49-F238E27FC236}">
                  <a16:creationId xmlns:a16="http://schemas.microsoft.com/office/drawing/2014/main" id="{6C368F0F-44E8-BC24-8B2A-F8DE2180A3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96943" y="2862943"/>
              <a:ext cx="3995057" cy="399505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45BBFFD3-745A-B586-C8BE-9F5AB1164A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2061" y="3941233"/>
              <a:ext cx="3843111" cy="291676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25438AC0-6EE2-E3E4-08EB-2521B4227C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169229"/>
              <a:ext cx="4272158" cy="26887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20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B49DF-3428-4DFD-23F4-9969510676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D5161E-2E91-A7E0-B488-B635F9F9CACC}"/>
              </a:ext>
            </a:extLst>
          </p:cNvPr>
          <p:cNvPicPr>
            <a:picLocks noChangeAspect="1"/>
          </p:cNvPicPr>
          <p:nvPr/>
        </p:nvPicPr>
        <p:blipFill>
          <a:blip r:embed="rId3"/>
          <a:stretch>
            <a:fillRect/>
          </a:stretch>
        </p:blipFill>
        <p:spPr>
          <a:xfrm>
            <a:off x="2242645" y="1664187"/>
            <a:ext cx="9055976" cy="5677728"/>
          </a:xfrm>
          <a:prstGeom prst="rect">
            <a:avLst/>
          </a:prstGeom>
        </p:spPr>
      </p:pic>
      <p:sp>
        <p:nvSpPr>
          <p:cNvPr id="4" name="Text Box 1">
            <a:extLst>
              <a:ext uri="{FF2B5EF4-FFF2-40B4-BE49-F238E27FC236}">
                <a16:creationId xmlns:a16="http://schemas.microsoft.com/office/drawing/2014/main" id="{E094C406-881B-EF69-DB65-931E7D0C046C}"/>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
        <p:nvSpPr>
          <p:cNvPr id="6" name="TextBox 5">
            <a:extLst>
              <a:ext uri="{FF2B5EF4-FFF2-40B4-BE49-F238E27FC236}">
                <a16:creationId xmlns:a16="http://schemas.microsoft.com/office/drawing/2014/main" id="{330046F3-D97A-E81E-FCEA-9371C59B065A}"/>
              </a:ext>
            </a:extLst>
          </p:cNvPr>
          <p:cNvSpPr txBox="1"/>
          <p:nvPr/>
        </p:nvSpPr>
        <p:spPr>
          <a:xfrm>
            <a:off x="2480441" y="5221042"/>
            <a:ext cx="4035973" cy="923330"/>
          </a:xfrm>
          <a:prstGeom prst="rect">
            <a:avLst/>
          </a:prstGeom>
          <a:noFill/>
        </p:spPr>
        <p:txBody>
          <a:bodyPr wrap="square">
            <a:spAutoFit/>
          </a:bodyPr>
          <a:lstStyle/>
          <a:p>
            <a:pPr marL="0" indent="0" eaLnBrk="1" hangingPunct="1">
              <a:spcBef>
                <a:spcPct val="0"/>
              </a:spcBef>
              <a:buClr>
                <a:schemeClr val="accent2"/>
              </a:buClr>
              <a:defRPr/>
            </a:pPr>
            <a:r>
              <a:rPr lang="en-US" altLang="en-US" sz="1800" u="sng" dirty="0">
                <a:solidFill>
                  <a:schemeClr val="tx1"/>
                </a:solidFill>
                <a:latin typeface="Aptos" panose="020B0004020202020204" pitchFamily="34" charset="0"/>
              </a:rPr>
              <a:t>In this lecture, code that you are expected to type is </a:t>
            </a:r>
            <a:r>
              <a:rPr lang="en-US" altLang="en-US" sz="1800" u="sng" dirty="0" err="1">
                <a:solidFill>
                  <a:schemeClr val="tx1"/>
                </a:solidFill>
                <a:latin typeface="Aptos" panose="020B0004020202020204" pitchFamily="34" charset="0"/>
              </a:rPr>
              <a:t>coloured</a:t>
            </a:r>
            <a:r>
              <a:rPr lang="en-US" altLang="en-US" sz="1800" u="sng" dirty="0">
                <a:solidFill>
                  <a:schemeClr val="tx1"/>
                </a:solidFill>
                <a:latin typeface="Aptos" panose="020B0004020202020204" pitchFamily="34" charset="0"/>
              </a:rPr>
              <a:t> </a:t>
            </a:r>
            <a:r>
              <a:rPr lang="en-US" altLang="en-US" sz="1800" u="sng" dirty="0">
                <a:solidFill>
                  <a:srgbClr val="FF0000"/>
                </a:solidFill>
                <a:latin typeface="Aptos" panose="020B0004020202020204" pitchFamily="34" charset="0"/>
              </a:rPr>
              <a:t>red and ‘have #s above it!’</a:t>
            </a:r>
          </a:p>
        </p:txBody>
      </p:sp>
      <p:sp>
        <p:nvSpPr>
          <p:cNvPr id="7" name="Text Box 2">
            <a:extLst>
              <a:ext uri="{FF2B5EF4-FFF2-40B4-BE49-F238E27FC236}">
                <a16:creationId xmlns:a16="http://schemas.microsoft.com/office/drawing/2014/main" id="{1CFB3AD6-0B3E-C64B-4E39-D1EA71264D78}"/>
              </a:ext>
            </a:extLst>
          </p:cNvPr>
          <p:cNvSpPr txBox="1">
            <a:spLocks noChangeArrowheads="1"/>
          </p:cNvSpPr>
          <p:nvPr/>
        </p:nvSpPr>
        <p:spPr bwMode="auto">
          <a:xfrm>
            <a:off x="2987182" y="1193006"/>
            <a:ext cx="8280400"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charset="0"/>
              </a:defRPr>
            </a:lvl1pPr>
            <a:lvl2pPr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9pPr>
          </a:lstStyle>
          <a:p>
            <a:r>
              <a:rPr lang="en-US" sz="1600" dirty="0">
                <a:solidFill>
                  <a:srgbClr val="FF0000"/>
                </a:solidFill>
                <a:latin typeface="Aptos" panose="020B0004020202020204" pitchFamily="34" charset="0"/>
              </a:rPr>
              <a:t>Create a script called ‘Lecture2_script.r’</a:t>
            </a:r>
          </a:p>
        </p:txBody>
      </p:sp>
    </p:spTree>
    <p:extLst>
      <p:ext uri="{BB962C8B-B14F-4D97-AF65-F5344CB8AC3E}">
        <p14:creationId xmlns:p14="http://schemas.microsoft.com/office/powerpoint/2010/main" val="341133411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a:xfrm>
            <a:off x="441434" y="1825625"/>
            <a:ext cx="10912366" cy="4351338"/>
          </a:xfrm>
        </p:spPr>
        <p:txBody>
          <a:bodyPr/>
          <a:lstStyle/>
          <a:p>
            <a:r>
              <a:rPr lang="en-US" dirty="0"/>
              <a:t>A text file (e.g. </a:t>
            </a:r>
            <a:r>
              <a:rPr lang="en-AU" b="1" i="1" dirty="0"/>
              <a:t>Lecture2_script.r</a:t>
            </a:r>
            <a:r>
              <a:rPr lang="en-US" dirty="0"/>
              <a:t>) that contains all your R code</a:t>
            </a:r>
          </a:p>
          <a:p>
            <a:r>
              <a:rPr lang="en-US" dirty="0"/>
              <a:t>It’s a complete record of your analyses</a:t>
            </a:r>
          </a:p>
          <a:p>
            <a:r>
              <a:rPr lang="en-US" dirty="0"/>
              <a:t>Reproducible: re-running your code is easy for you or someone else</a:t>
            </a:r>
          </a:p>
          <a:p>
            <a:r>
              <a:rPr lang="en-US" dirty="0"/>
              <a:t>Easily modified and re-run</a:t>
            </a:r>
          </a:p>
          <a:p>
            <a:r>
              <a:rPr lang="en-US" dirty="0"/>
              <a:t>In </a:t>
            </a:r>
            <a:r>
              <a:rPr lang="en-US" dirty="0" err="1"/>
              <a:t>Rstudio</a:t>
            </a:r>
            <a:r>
              <a:rPr lang="en-US" dirty="0"/>
              <a:t> to run code select code and type…</a:t>
            </a:r>
          </a:p>
          <a:p>
            <a:pPr lvl="1"/>
            <a:r>
              <a:rPr lang="en-US" dirty="0"/>
              <a:t> ‘</a:t>
            </a:r>
            <a:r>
              <a:rPr lang="en-US" b="1" dirty="0" err="1"/>
              <a:t>ctrl+enter</a:t>
            </a:r>
            <a:r>
              <a:rPr lang="en-US" b="1" dirty="0"/>
              <a:t>’  </a:t>
            </a:r>
            <a:r>
              <a:rPr lang="en-US" dirty="0"/>
              <a:t>for pc’s (YUCK!)</a:t>
            </a:r>
          </a:p>
          <a:p>
            <a:pPr lvl="1"/>
            <a:r>
              <a:rPr lang="en-US" dirty="0"/>
              <a:t> </a:t>
            </a:r>
            <a:r>
              <a:rPr lang="en-US" b="1" dirty="0"/>
              <a:t>‘</a:t>
            </a:r>
            <a:r>
              <a:rPr lang="en-US" b="1" dirty="0" err="1"/>
              <a:t>command+enter</a:t>
            </a:r>
            <a:r>
              <a:rPr lang="en-US" b="1" dirty="0"/>
              <a:t>’ </a:t>
            </a:r>
            <a:r>
              <a:rPr lang="en-US" dirty="0"/>
              <a:t>for Macs :D</a:t>
            </a:r>
          </a:p>
          <a:p>
            <a:r>
              <a:rPr lang="en-US" dirty="0"/>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CAE3D-CB06-E240-B454-FF92F9179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5FE38-8D40-9D8F-5419-4BF2B54E87DD}"/>
              </a:ext>
            </a:extLst>
          </p:cNvPr>
          <p:cNvSpPr>
            <a:spLocks noGrp="1"/>
          </p:cNvSpPr>
          <p:nvPr>
            <p:ph type="title"/>
          </p:nvPr>
        </p:nvSpPr>
        <p:spPr>
          <a:xfrm>
            <a:off x="304800" y="288986"/>
            <a:ext cx="10515600" cy="1325563"/>
          </a:xfrm>
        </p:spPr>
        <p:txBody>
          <a:bodyPr/>
          <a:lstStyle/>
          <a:p>
            <a:r>
              <a:rPr lang="en-GB" dirty="0"/>
              <a:t>Running a simple function</a:t>
            </a:r>
          </a:p>
        </p:txBody>
      </p:sp>
      <p:sp>
        <p:nvSpPr>
          <p:cNvPr id="4" name="Rectangle 3">
            <a:extLst>
              <a:ext uri="{FF2B5EF4-FFF2-40B4-BE49-F238E27FC236}">
                <a16:creationId xmlns:a16="http://schemas.microsoft.com/office/drawing/2014/main" id="{9DD97E2F-352A-2AF0-A5CD-A47F57252C26}"/>
              </a:ext>
            </a:extLst>
          </p:cNvPr>
          <p:cNvSpPr/>
          <p:nvPr/>
        </p:nvSpPr>
        <p:spPr>
          <a:xfrm>
            <a:off x="3781905" y="2870605"/>
            <a:ext cx="3477234" cy="1846659"/>
          </a:xfrm>
          <a:prstGeom prst="rect">
            <a:avLst/>
          </a:prstGeom>
        </p:spPr>
        <p:txBody>
          <a:bodyPr wrap="none">
            <a:spAutoFit/>
          </a:bodyPr>
          <a:lstStyle/>
          <a:p>
            <a:r>
              <a:rPr lang="en-GB" sz="6600" dirty="0" err="1">
                <a:solidFill>
                  <a:srgbClr val="FF0000"/>
                </a:solidFill>
                <a:latin typeface="Aptos" panose="020B0004020202020204" pitchFamily="34" charset="0"/>
              </a:rPr>
              <a:t>sqrt</a:t>
            </a:r>
            <a:r>
              <a:rPr lang="en-GB" sz="6600" dirty="0">
                <a:solidFill>
                  <a:srgbClr val="FF0000"/>
                </a:solidFill>
                <a:latin typeface="Aptos" panose="020B0004020202020204" pitchFamily="34" charset="0"/>
              </a:rPr>
              <a:t>(10)</a:t>
            </a:r>
          </a:p>
          <a:p>
            <a:r>
              <a:rPr lang="en-GB" sz="4800" dirty="0">
                <a:solidFill>
                  <a:schemeClr val="bg1">
                    <a:lumMod val="50000"/>
                  </a:schemeClr>
                </a:solidFill>
                <a:latin typeface="Aptos" panose="020B0004020202020204" pitchFamily="34" charset="0"/>
              </a:rPr>
              <a:t>[1] 3.162278</a:t>
            </a:r>
          </a:p>
        </p:txBody>
      </p:sp>
      <p:grpSp>
        <p:nvGrpSpPr>
          <p:cNvPr id="10" name="Group 9">
            <a:extLst>
              <a:ext uri="{FF2B5EF4-FFF2-40B4-BE49-F238E27FC236}">
                <a16:creationId xmlns:a16="http://schemas.microsoft.com/office/drawing/2014/main" id="{1DD2E6BE-C2ED-7F82-AA26-2006F414856A}"/>
              </a:ext>
            </a:extLst>
          </p:cNvPr>
          <p:cNvGrpSpPr/>
          <p:nvPr/>
        </p:nvGrpSpPr>
        <p:grpSpPr>
          <a:xfrm>
            <a:off x="725497" y="1988259"/>
            <a:ext cx="3195255" cy="1029264"/>
            <a:chOff x="725497" y="1988259"/>
            <a:chExt cx="3195255" cy="1029264"/>
          </a:xfrm>
        </p:grpSpPr>
        <p:sp>
          <p:nvSpPr>
            <p:cNvPr id="3" name="TextBox 2">
              <a:extLst>
                <a:ext uri="{FF2B5EF4-FFF2-40B4-BE49-F238E27FC236}">
                  <a16:creationId xmlns:a16="http://schemas.microsoft.com/office/drawing/2014/main" id="{C4197AA5-C711-7679-C1C9-09A4614ADA36}"/>
                </a:ext>
              </a:extLst>
            </p:cNvPr>
            <p:cNvSpPr txBox="1"/>
            <p:nvPr/>
          </p:nvSpPr>
          <p:spPr>
            <a:xfrm>
              <a:off x="725497" y="1988259"/>
              <a:ext cx="2731838" cy="584775"/>
            </a:xfrm>
            <a:prstGeom prst="rect">
              <a:avLst/>
            </a:prstGeom>
            <a:noFill/>
          </p:spPr>
          <p:txBody>
            <a:bodyPr wrap="none" rtlCol="0">
              <a:spAutoFit/>
            </a:bodyPr>
            <a:lstStyle/>
            <a:p>
              <a:r>
                <a:rPr lang="en-GB" sz="3200" dirty="0"/>
                <a:t>Function Name</a:t>
              </a:r>
            </a:p>
          </p:txBody>
        </p:sp>
        <p:cxnSp>
          <p:nvCxnSpPr>
            <p:cNvPr id="7" name="Straight Arrow Connector 6">
              <a:extLst>
                <a:ext uri="{FF2B5EF4-FFF2-40B4-BE49-F238E27FC236}">
                  <a16:creationId xmlns:a16="http://schemas.microsoft.com/office/drawing/2014/main" id="{4C21212E-B190-5DC6-2161-86AD03B2F96F}"/>
                </a:ext>
              </a:extLst>
            </p:cNvPr>
            <p:cNvCxnSpPr/>
            <p:nvPr/>
          </p:nvCxnSpPr>
          <p:spPr>
            <a:xfrm>
              <a:off x="3396770" y="2426116"/>
              <a:ext cx="523982" cy="5914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4E403EA-9776-F296-F0F1-08B0FBDA2366}"/>
              </a:ext>
            </a:extLst>
          </p:cNvPr>
          <p:cNvGrpSpPr/>
          <p:nvPr/>
        </p:nvGrpSpPr>
        <p:grpSpPr>
          <a:xfrm>
            <a:off x="7370085" y="1988258"/>
            <a:ext cx="4279077" cy="882345"/>
            <a:chOff x="7370085" y="1988258"/>
            <a:chExt cx="4279077" cy="882345"/>
          </a:xfrm>
        </p:grpSpPr>
        <p:sp>
          <p:nvSpPr>
            <p:cNvPr id="5" name="TextBox 4">
              <a:extLst>
                <a:ext uri="{FF2B5EF4-FFF2-40B4-BE49-F238E27FC236}">
                  <a16:creationId xmlns:a16="http://schemas.microsoft.com/office/drawing/2014/main" id="{699A4ACF-FFB9-670D-0C78-1FFE60C4DCE5}"/>
                </a:ext>
              </a:extLst>
            </p:cNvPr>
            <p:cNvSpPr txBox="1"/>
            <p:nvPr/>
          </p:nvSpPr>
          <p:spPr>
            <a:xfrm>
              <a:off x="7833502" y="1988258"/>
              <a:ext cx="3815660" cy="584775"/>
            </a:xfrm>
            <a:prstGeom prst="rect">
              <a:avLst/>
            </a:prstGeom>
            <a:noFill/>
          </p:spPr>
          <p:txBody>
            <a:bodyPr wrap="none" rtlCol="0">
              <a:spAutoFit/>
            </a:bodyPr>
            <a:lstStyle/>
            <a:p>
              <a:r>
                <a:rPr lang="en-GB" sz="3200" dirty="0"/>
                <a:t>Function Argument(s)</a:t>
              </a:r>
            </a:p>
          </p:txBody>
        </p:sp>
        <p:cxnSp>
          <p:nvCxnSpPr>
            <p:cNvPr id="8" name="Straight Arrow Connector 7">
              <a:extLst>
                <a:ext uri="{FF2B5EF4-FFF2-40B4-BE49-F238E27FC236}">
                  <a16:creationId xmlns:a16="http://schemas.microsoft.com/office/drawing/2014/main" id="{4B7331E1-073F-8831-D020-6025CAE13AD4}"/>
                </a:ext>
              </a:extLst>
            </p:cNvPr>
            <p:cNvCxnSpPr>
              <a:cxnSpLocks/>
            </p:cNvCxnSpPr>
            <p:nvPr/>
          </p:nvCxnSpPr>
          <p:spPr>
            <a:xfrm flipH="1">
              <a:off x="7370085" y="2500852"/>
              <a:ext cx="498822" cy="36975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512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34787-73DD-FA03-10CF-6872A6B1B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DF7F14-7B28-D1B2-F046-23796C2F3031}"/>
              </a:ext>
            </a:extLst>
          </p:cNvPr>
          <p:cNvSpPr>
            <a:spLocks noGrp="1"/>
          </p:cNvSpPr>
          <p:nvPr>
            <p:ph type="title"/>
          </p:nvPr>
        </p:nvSpPr>
        <p:spPr>
          <a:xfrm>
            <a:off x="304800" y="288986"/>
            <a:ext cx="10515600" cy="1325563"/>
          </a:xfrm>
        </p:spPr>
        <p:txBody>
          <a:bodyPr/>
          <a:lstStyle/>
          <a:p>
            <a:r>
              <a:rPr lang="en-GB" dirty="0"/>
              <a:t>Running a simple function</a:t>
            </a:r>
          </a:p>
        </p:txBody>
      </p:sp>
      <p:sp>
        <p:nvSpPr>
          <p:cNvPr id="4" name="Rectangle 3">
            <a:extLst>
              <a:ext uri="{FF2B5EF4-FFF2-40B4-BE49-F238E27FC236}">
                <a16:creationId xmlns:a16="http://schemas.microsoft.com/office/drawing/2014/main" id="{45AC3A1F-1FC1-82B4-4042-653000F8EC72}"/>
              </a:ext>
            </a:extLst>
          </p:cNvPr>
          <p:cNvSpPr/>
          <p:nvPr/>
        </p:nvSpPr>
        <p:spPr>
          <a:xfrm>
            <a:off x="3781905" y="2870605"/>
            <a:ext cx="3477234" cy="1846659"/>
          </a:xfrm>
          <a:prstGeom prst="rect">
            <a:avLst/>
          </a:prstGeom>
        </p:spPr>
        <p:txBody>
          <a:bodyPr wrap="none">
            <a:spAutoFit/>
          </a:bodyPr>
          <a:lstStyle/>
          <a:p>
            <a:r>
              <a:rPr lang="en-GB" sz="6600" dirty="0" err="1">
                <a:solidFill>
                  <a:srgbClr val="FF0000"/>
                </a:solidFill>
                <a:latin typeface="Aptos" panose="020B0004020202020204" pitchFamily="34" charset="0"/>
              </a:rPr>
              <a:t>sqrt</a:t>
            </a:r>
            <a:r>
              <a:rPr lang="en-GB" sz="6600" dirty="0">
                <a:solidFill>
                  <a:srgbClr val="FF0000"/>
                </a:solidFill>
                <a:latin typeface="Aptos" panose="020B0004020202020204" pitchFamily="34" charset="0"/>
              </a:rPr>
              <a:t>(10)</a:t>
            </a:r>
          </a:p>
          <a:p>
            <a:r>
              <a:rPr lang="en-GB" sz="4800" dirty="0">
                <a:solidFill>
                  <a:schemeClr val="bg1">
                    <a:lumMod val="50000"/>
                  </a:schemeClr>
                </a:solidFill>
                <a:latin typeface="Aptos" panose="020B0004020202020204" pitchFamily="34" charset="0"/>
              </a:rPr>
              <a:t>[1] 3.162278</a:t>
            </a:r>
          </a:p>
        </p:txBody>
      </p:sp>
      <p:grpSp>
        <p:nvGrpSpPr>
          <p:cNvPr id="18" name="Group 17">
            <a:extLst>
              <a:ext uri="{FF2B5EF4-FFF2-40B4-BE49-F238E27FC236}">
                <a16:creationId xmlns:a16="http://schemas.microsoft.com/office/drawing/2014/main" id="{B528A5D9-395C-AA1A-9438-FA784DCD7656}"/>
              </a:ext>
            </a:extLst>
          </p:cNvPr>
          <p:cNvGrpSpPr/>
          <p:nvPr/>
        </p:nvGrpSpPr>
        <p:grpSpPr>
          <a:xfrm>
            <a:off x="180974" y="2251480"/>
            <a:ext cx="9008939" cy="1403322"/>
            <a:chOff x="180974" y="2251480"/>
            <a:chExt cx="9008939" cy="1403322"/>
          </a:xfrm>
        </p:grpSpPr>
        <p:sp>
          <p:nvSpPr>
            <p:cNvPr id="6" name="TextBox 5">
              <a:extLst>
                <a:ext uri="{FF2B5EF4-FFF2-40B4-BE49-F238E27FC236}">
                  <a16:creationId xmlns:a16="http://schemas.microsoft.com/office/drawing/2014/main" id="{2240B15A-20E0-E857-BF0F-A508E3F8CA60}"/>
                </a:ext>
              </a:extLst>
            </p:cNvPr>
            <p:cNvSpPr txBox="1"/>
            <p:nvPr/>
          </p:nvSpPr>
          <p:spPr>
            <a:xfrm>
              <a:off x="180974" y="2762250"/>
              <a:ext cx="3257551" cy="892552"/>
            </a:xfrm>
            <a:prstGeom prst="rect">
              <a:avLst/>
            </a:prstGeom>
            <a:noFill/>
          </p:spPr>
          <p:txBody>
            <a:bodyPr wrap="square" rtlCol="0">
              <a:spAutoFit/>
            </a:bodyPr>
            <a:lstStyle/>
            <a:p>
              <a:r>
                <a:rPr lang="en-AU" sz="2600" b="1" dirty="0"/>
                <a:t>DID YOU COMMENT AND CODE ???</a:t>
              </a:r>
            </a:p>
          </p:txBody>
        </p:sp>
        <p:cxnSp>
          <p:nvCxnSpPr>
            <p:cNvPr id="9" name="Straight Arrow Connector 8">
              <a:extLst>
                <a:ext uri="{FF2B5EF4-FFF2-40B4-BE49-F238E27FC236}">
                  <a16:creationId xmlns:a16="http://schemas.microsoft.com/office/drawing/2014/main" id="{1DA4F970-B29D-35B2-AAD1-CD6498B5C9BF}"/>
                </a:ext>
              </a:extLst>
            </p:cNvPr>
            <p:cNvCxnSpPr>
              <a:cxnSpLocks/>
            </p:cNvCxnSpPr>
            <p:nvPr/>
          </p:nvCxnSpPr>
          <p:spPr>
            <a:xfrm>
              <a:off x="2638425" y="3495675"/>
              <a:ext cx="130492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C2B78E7-9134-B0A4-2624-AC238A1C04FF}"/>
                </a:ext>
              </a:extLst>
            </p:cNvPr>
            <p:cNvSpPr/>
            <p:nvPr/>
          </p:nvSpPr>
          <p:spPr>
            <a:xfrm>
              <a:off x="3362805" y="2251480"/>
              <a:ext cx="5827108" cy="769441"/>
            </a:xfrm>
            <a:prstGeom prst="rect">
              <a:avLst/>
            </a:prstGeom>
          </p:spPr>
          <p:txBody>
            <a:bodyPr wrap="none">
              <a:spAutoFit/>
            </a:bodyPr>
            <a:lstStyle/>
            <a:p>
              <a:r>
                <a:rPr lang="en-GB" sz="2200" dirty="0">
                  <a:latin typeface="Aptos" panose="020B0004020202020204" pitchFamily="34" charset="0"/>
                </a:rPr>
                <a:t># function self contained block of code,</a:t>
              </a:r>
            </a:p>
            <a:p>
              <a:r>
                <a:rPr lang="en-GB" sz="2200" dirty="0">
                  <a:latin typeface="Aptos" panose="020B0004020202020204" pitchFamily="34" charset="0"/>
                </a:rPr>
                <a:t># within brackets are arguments or parameters</a:t>
              </a:r>
            </a:p>
          </p:txBody>
        </p:sp>
        <p:cxnSp>
          <p:nvCxnSpPr>
            <p:cNvPr id="16" name="Straight Arrow Connector 15">
              <a:extLst>
                <a:ext uri="{FF2B5EF4-FFF2-40B4-BE49-F238E27FC236}">
                  <a16:creationId xmlns:a16="http://schemas.microsoft.com/office/drawing/2014/main" id="{95007983-8DBC-569B-4379-2E96297B7A5E}"/>
                </a:ext>
              </a:extLst>
            </p:cNvPr>
            <p:cNvCxnSpPr>
              <a:cxnSpLocks/>
            </p:cNvCxnSpPr>
            <p:nvPr/>
          </p:nvCxnSpPr>
          <p:spPr>
            <a:xfrm flipV="1">
              <a:off x="2428875" y="2552700"/>
              <a:ext cx="1066800" cy="29527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580" name="Picture 4" descr="Arnold Schwarzenegger Do It Now meme">
            <a:extLst>
              <a:ext uri="{FF2B5EF4-FFF2-40B4-BE49-F238E27FC236}">
                <a16:creationId xmlns:a16="http://schemas.microsoft.com/office/drawing/2014/main" id="{3E0E72C9-0F3A-BCBB-C998-CB18C85705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r="2340" b="5233"/>
          <a:stretch/>
        </p:blipFill>
        <p:spPr bwMode="auto">
          <a:xfrm>
            <a:off x="204035" y="3810410"/>
            <a:ext cx="2386765" cy="230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97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pPr marL="0" indent="0">
              <a:buNone/>
            </a:pPr>
            <a:r>
              <a:rPr lang="en-US" dirty="0"/>
              <a:t>#Getting help for a function</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a:t>
            </a:r>
            <a:r>
              <a:rPr lang="en-US" altLang="en-US" dirty="0">
                <a:solidFill>
                  <a:srgbClr val="FF0000"/>
                </a:solidFill>
                <a:latin typeface="Aptos" panose="020B0004020202020204" pitchFamily="34" charset="0"/>
                <a:cs typeface="Courier New" panose="02070309020205020404" pitchFamily="49" charset="0"/>
              </a:rPr>
              <a:t>?log()</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help("log")</a:t>
            </a:r>
            <a:endParaRPr lang="en-US" altLang="en-US" dirty="0">
              <a:solidFill>
                <a:srgbClr val="FF0000"/>
              </a:solidFill>
              <a:latin typeface="Aptos" panose="020B0004020202020204" pitchFamily="34" charset="0"/>
              <a:cs typeface="Courier New" panose="02070309020205020404" pitchFamily="49" charset="0"/>
            </a:endParaRPr>
          </a:p>
          <a:p>
            <a:r>
              <a:rPr lang="en-US" dirty="0"/>
              <a:t>Searching across packages</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a:t>
            </a:r>
            <a:r>
              <a:rPr lang="en-US" altLang="en-US" dirty="0" err="1">
                <a:solidFill>
                  <a:srgbClr val="0000FF"/>
                </a:solidFill>
                <a:latin typeface="Aptos" panose="020B0004020202020204" pitchFamily="34" charset="0"/>
                <a:cs typeface="Courier New" panose="02070309020205020404" pitchFamily="49" charset="0"/>
              </a:rPr>
              <a:t>help.search</a:t>
            </a:r>
            <a:r>
              <a:rPr lang="en-US" altLang="en-US" dirty="0">
                <a:solidFill>
                  <a:srgbClr val="0000FF"/>
                </a:solidFill>
                <a:latin typeface="Aptos" panose="020B0004020202020204" pitchFamily="34"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Aptos" panose="020B0004020202020204" pitchFamily="34" charset="0"/>
                <a:cs typeface="Courier New" panose="02070309020205020404" pitchFamily="49" charset="0"/>
              </a:rPr>
              <a:t>&gt; apropos("log")</a:t>
            </a:r>
          </a:p>
          <a:p>
            <a:pPr>
              <a:buNone/>
            </a:pPr>
            <a:r>
              <a:rPr lang="en-US" altLang="en-US" sz="1900" dirty="0">
                <a:latin typeface="Aptos" panose="020B0004020202020204" pitchFamily="34" charset="0"/>
                <a:ea typeface="ＭＳ Ｐゴシック" pitchFamily="34" charset="-128"/>
              </a:rPr>
              <a:t>[7] "</a:t>
            </a:r>
            <a:r>
              <a:rPr lang="en-US" altLang="en-US" sz="1900" dirty="0" err="1">
                <a:latin typeface="Aptos" panose="020B0004020202020204" pitchFamily="34" charset="0"/>
                <a:ea typeface="ＭＳ Ｐゴシック" pitchFamily="34" charset="-128"/>
              </a:rPr>
              <a:t>SSlogis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as.data.frame.logical</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as.logical</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as.logical.factor</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dlogis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is.logical</a:t>
            </a:r>
            <a:r>
              <a:rPr lang="en-US" altLang="en-US" sz="1900" dirty="0">
                <a:latin typeface="Aptos" panose="020B0004020202020204" pitchFamily="34" charset="0"/>
                <a:ea typeface="ＭＳ Ｐゴシック" pitchFamily="34" charset="-128"/>
              </a:rPr>
              <a:t>"           </a:t>
            </a:r>
          </a:p>
          <a:p>
            <a:pPr>
              <a:buNone/>
            </a:pPr>
            <a:r>
              <a:rPr lang="en-US" altLang="en-US" sz="1900" dirty="0">
                <a:latin typeface="Aptos" panose="020B0004020202020204" pitchFamily="34" charset="0"/>
                <a:ea typeface="ＭＳ Ｐゴシック" pitchFamily="34" charset="-128"/>
              </a:rPr>
              <a:t>[13] "log" "log10" "log1p" "log2" "</a:t>
            </a:r>
            <a:r>
              <a:rPr lang="en-US" altLang="en-US" sz="1900" dirty="0" err="1">
                <a:latin typeface="Aptos" panose="020B0004020202020204" pitchFamily="34" charset="0"/>
                <a:ea typeface="ＭＳ Ｐゴシック" pitchFamily="34" charset="-128"/>
              </a:rPr>
              <a:t>logLik</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logb</a:t>
            </a:r>
            <a:r>
              <a:rPr lang="en-US" altLang="en-US" sz="1900" dirty="0">
                <a:latin typeface="Aptos" panose="020B0004020202020204" pitchFamily="34" charset="0"/>
                <a:ea typeface="ＭＳ Ｐゴシック" pitchFamily="34" charset="-128"/>
              </a:rPr>
              <a:t>"                 </a:t>
            </a:r>
          </a:p>
          <a:p>
            <a:pPr>
              <a:buNone/>
            </a:pPr>
            <a:r>
              <a:rPr lang="en-US" altLang="en-US" sz="1900" dirty="0">
                <a:latin typeface="Aptos" panose="020B0004020202020204" pitchFamily="34" charset="0"/>
                <a:ea typeface="ＭＳ Ｐゴシック" pitchFamily="34" charset="-128"/>
              </a:rPr>
              <a:t>[19] "logical" "</a:t>
            </a:r>
            <a:r>
              <a:rPr lang="en-US" altLang="en-US" sz="1900" dirty="0" err="1">
                <a:latin typeface="Aptos" panose="020B0004020202020204" pitchFamily="34" charset="0"/>
                <a:ea typeface="ＭＳ Ｐゴシック" pitchFamily="34" charset="-128"/>
              </a:rPr>
              <a:t>loglin</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plogis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print.logLik</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qlogis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rlogis</a:t>
            </a:r>
            <a:r>
              <a:rPr lang="en-US" altLang="en-US" sz="1900" dirty="0">
                <a:latin typeface="Aptos" panose="020B0004020202020204" pitchFamily="34"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2">
            <a:extLst>
              <a:ext uri="{28A0092B-C50C-407E-A947-70E740481C1C}">
                <a14:useLocalDpi xmlns:a14="http://schemas.microsoft.com/office/drawing/2010/main" val="0"/>
              </a:ext>
            </a:extLst>
          </a:blip>
          <a:srcRect l="2424" t="6445" r="4988" b="1889"/>
          <a:stretch/>
        </p:blipFill>
        <p:spPr bwMode="auto">
          <a:xfrm>
            <a:off x="1668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113"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661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661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653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09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316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16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38400" y="1202174"/>
            <a:ext cx="4132350"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2141220" y="2695694"/>
            <a:ext cx="2540888"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2430781" y="4105394"/>
            <a:ext cx="3042371"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6802668" y="981194"/>
            <a:ext cx="3145028"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6949440" y="4974074"/>
            <a:ext cx="3367012"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7025641" y="5469374"/>
            <a:ext cx="3638881"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normAutofit lnSpcReduction="10000"/>
          </a:bodyPr>
          <a:lstStyle/>
          <a:p>
            <a:r>
              <a:rPr lang="en-US" dirty="0"/>
              <a:t>Start typing in the Scripts window (top-left)</a:t>
            </a:r>
          </a:p>
          <a:p>
            <a:r>
              <a:rPr lang="en-US" dirty="0"/>
              <a:t>Press &lt;tab&gt; and a list of available functions starting with those letters appears, plus help</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Try typing </a:t>
            </a:r>
            <a:r>
              <a:rPr lang="en-US" sz="2400" dirty="0">
                <a:solidFill>
                  <a:srgbClr val="FF0000"/>
                </a:solidFill>
                <a:latin typeface="Aptos" panose="020B0004020202020204" pitchFamily="34" charset="0"/>
                <a:cs typeface="Courier New" panose="02070309020205020404" pitchFamily="49" charset="0"/>
              </a:rPr>
              <a:t>log(</a:t>
            </a:r>
            <a:r>
              <a:rPr lang="en-US" dirty="0">
                <a:solidFill>
                  <a:srgbClr val="FF0000"/>
                </a:solidFill>
              </a:rPr>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4FCC-BE33-E7DF-38D6-B1D578534242}"/>
              </a:ext>
            </a:extLst>
          </p:cNvPr>
          <p:cNvSpPr>
            <a:spLocks noGrp="1"/>
          </p:cNvSpPr>
          <p:nvPr>
            <p:ph type="title"/>
          </p:nvPr>
        </p:nvSpPr>
        <p:spPr/>
        <p:txBody>
          <a:bodyPr/>
          <a:lstStyle/>
          <a:p>
            <a:r>
              <a:rPr lang="en-AU" dirty="0"/>
              <a:t>STOP AND CODE	</a:t>
            </a:r>
          </a:p>
        </p:txBody>
      </p:sp>
      <p:sp>
        <p:nvSpPr>
          <p:cNvPr id="3" name="Content Placeholder 2">
            <a:extLst>
              <a:ext uri="{FF2B5EF4-FFF2-40B4-BE49-F238E27FC236}">
                <a16:creationId xmlns:a16="http://schemas.microsoft.com/office/drawing/2014/main" id="{696C83E9-8CD5-AB17-6D85-0762AA517D38}"/>
              </a:ext>
            </a:extLst>
          </p:cNvPr>
          <p:cNvSpPr>
            <a:spLocks noGrp="1"/>
          </p:cNvSpPr>
          <p:nvPr>
            <p:ph idx="1"/>
          </p:nvPr>
        </p:nvSpPr>
        <p:spPr/>
        <p:txBody>
          <a:bodyPr/>
          <a:lstStyle/>
          <a:p>
            <a:pPr marL="0" indent="0">
              <a:buNone/>
            </a:pPr>
            <a:r>
              <a:rPr lang="en-AU" dirty="0"/>
              <a:t>Say you have this object below</a:t>
            </a:r>
          </a:p>
          <a:p>
            <a:pPr marL="0" indent="0">
              <a:buNone/>
            </a:pPr>
            <a:r>
              <a:rPr lang="en-AU" dirty="0" err="1">
                <a:solidFill>
                  <a:srgbClr val="FF0000"/>
                </a:solidFill>
              </a:rPr>
              <a:t>cool_vec</a:t>
            </a:r>
            <a:r>
              <a:rPr lang="en-AU" dirty="0">
                <a:solidFill>
                  <a:srgbClr val="FF0000"/>
                </a:solidFill>
              </a:rPr>
              <a:t> &lt;- ‘kris is cool’</a:t>
            </a:r>
          </a:p>
          <a:p>
            <a:pPr marL="0" indent="0">
              <a:buNone/>
            </a:pPr>
            <a:endParaRPr lang="en-AU" dirty="0">
              <a:solidFill>
                <a:srgbClr val="FF0000"/>
              </a:solidFill>
            </a:endParaRPr>
          </a:p>
          <a:p>
            <a:pPr marL="0" indent="0">
              <a:buNone/>
            </a:pPr>
            <a:r>
              <a:rPr lang="en-AU" dirty="0"/>
              <a:t>Now not knowing the </a:t>
            </a:r>
            <a:r>
              <a:rPr lang="en-AU" b="1" dirty="0"/>
              <a:t>rep()</a:t>
            </a:r>
            <a:r>
              <a:rPr lang="en-AU" dirty="0"/>
              <a:t> function, figure out how  repeat that object 3 times using that function</a:t>
            </a:r>
          </a:p>
        </p:txBody>
      </p:sp>
    </p:spTree>
    <p:extLst>
      <p:ext uri="{BB962C8B-B14F-4D97-AF65-F5344CB8AC3E}">
        <p14:creationId xmlns:p14="http://schemas.microsoft.com/office/powerpoint/2010/main" val="2717564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70D39-E484-6D6F-3B6A-06E994DBD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BB5EC-CE37-5498-B9D4-C981604F7639}"/>
              </a:ext>
            </a:extLst>
          </p:cNvPr>
          <p:cNvSpPr>
            <a:spLocks noGrp="1"/>
          </p:cNvSpPr>
          <p:nvPr>
            <p:ph type="title"/>
          </p:nvPr>
        </p:nvSpPr>
        <p:spPr>
          <a:xfrm>
            <a:off x="927100" y="209287"/>
            <a:ext cx="10515600" cy="1325563"/>
          </a:xfrm>
        </p:spPr>
        <p:txBody>
          <a:bodyPr/>
          <a:lstStyle/>
          <a:p>
            <a:r>
              <a:rPr lang="en-GB" dirty="0"/>
              <a:t>Searching Help</a:t>
            </a:r>
          </a:p>
        </p:txBody>
      </p:sp>
      <p:sp>
        <p:nvSpPr>
          <p:cNvPr id="4" name="Rectangle 3">
            <a:extLst>
              <a:ext uri="{FF2B5EF4-FFF2-40B4-BE49-F238E27FC236}">
                <a16:creationId xmlns:a16="http://schemas.microsoft.com/office/drawing/2014/main" id="{FBB91A4F-ED9C-224E-FAE3-9AB5FC18BBAD}"/>
              </a:ext>
            </a:extLst>
          </p:cNvPr>
          <p:cNvSpPr/>
          <p:nvPr/>
        </p:nvSpPr>
        <p:spPr>
          <a:xfrm>
            <a:off x="838200" y="1704976"/>
            <a:ext cx="3506088" cy="769441"/>
          </a:xfrm>
          <a:prstGeom prst="rect">
            <a:avLst/>
          </a:prstGeom>
        </p:spPr>
        <p:txBody>
          <a:bodyPr wrap="none">
            <a:spAutoFit/>
          </a:bodyPr>
          <a:lstStyle/>
          <a:p>
            <a:r>
              <a:rPr lang="en-GB" sz="4400" dirty="0"/>
              <a:t>??</a:t>
            </a:r>
            <a:r>
              <a:rPr lang="en-GB" sz="4400" dirty="0">
                <a:latin typeface="Consolas" panose="020B0609020204030204" pitchFamily="49" charset="0"/>
              </a:rPr>
              <a:t>substring</a:t>
            </a:r>
          </a:p>
        </p:txBody>
      </p:sp>
      <p:pic>
        <p:nvPicPr>
          <p:cNvPr id="3" name="Picture 2">
            <a:extLst>
              <a:ext uri="{FF2B5EF4-FFF2-40B4-BE49-F238E27FC236}">
                <a16:creationId xmlns:a16="http://schemas.microsoft.com/office/drawing/2014/main" id="{ED4CE41C-F9F6-363E-5E2C-CDAD0286C2E2}"/>
              </a:ext>
            </a:extLst>
          </p:cNvPr>
          <p:cNvPicPr>
            <a:picLocks noChangeAspect="1"/>
          </p:cNvPicPr>
          <p:nvPr/>
        </p:nvPicPr>
        <p:blipFill>
          <a:blip r:embed="rId3"/>
          <a:stretch>
            <a:fillRect/>
          </a:stretch>
        </p:blipFill>
        <p:spPr>
          <a:xfrm>
            <a:off x="5610225" y="57150"/>
            <a:ext cx="6581775" cy="6743700"/>
          </a:xfrm>
          <a:prstGeom prst="rect">
            <a:avLst/>
          </a:prstGeom>
        </p:spPr>
      </p:pic>
      <p:sp>
        <p:nvSpPr>
          <p:cNvPr id="7" name="Rectangle 6">
            <a:extLst>
              <a:ext uri="{FF2B5EF4-FFF2-40B4-BE49-F238E27FC236}">
                <a16:creationId xmlns:a16="http://schemas.microsoft.com/office/drawing/2014/main" id="{8B3DBB16-8E32-A1E6-4269-2F2F5B815864}"/>
              </a:ext>
            </a:extLst>
          </p:cNvPr>
          <p:cNvSpPr/>
          <p:nvPr/>
        </p:nvSpPr>
        <p:spPr>
          <a:xfrm>
            <a:off x="6680200" y="6565900"/>
            <a:ext cx="990600" cy="2667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4DDB90A-459B-9AC7-1162-077DEFED80DB}"/>
              </a:ext>
            </a:extLst>
          </p:cNvPr>
          <p:cNvSpPr/>
          <p:nvPr/>
        </p:nvSpPr>
        <p:spPr>
          <a:xfrm>
            <a:off x="1029261" y="5108126"/>
            <a:ext cx="3916457" cy="769441"/>
          </a:xfrm>
          <a:prstGeom prst="rect">
            <a:avLst/>
          </a:prstGeom>
        </p:spPr>
        <p:txBody>
          <a:bodyPr wrap="none">
            <a:spAutoFit/>
          </a:bodyPr>
          <a:lstStyle/>
          <a:p>
            <a:r>
              <a:rPr lang="en-GB" sz="4400" dirty="0">
                <a:latin typeface="Consolas" panose="020B0609020204030204" pitchFamily="49" charset="0"/>
              </a:rPr>
              <a:t>base::</a:t>
            </a:r>
            <a:r>
              <a:rPr lang="en-GB" sz="4400" dirty="0" err="1">
                <a:latin typeface="Consolas" panose="020B0609020204030204" pitchFamily="49" charset="0"/>
              </a:rPr>
              <a:t>substr</a:t>
            </a:r>
            <a:endParaRPr lang="en-GB" sz="4400" dirty="0">
              <a:latin typeface="Consolas" panose="020B0609020204030204" pitchFamily="49" charset="0"/>
            </a:endParaRPr>
          </a:p>
        </p:txBody>
      </p:sp>
      <p:grpSp>
        <p:nvGrpSpPr>
          <p:cNvPr id="9" name="Group 8">
            <a:extLst>
              <a:ext uri="{FF2B5EF4-FFF2-40B4-BE49-F238E27FC236}">
                <a16:creationId xmlns:a16="http://schemas.microsoft.com/office/drawing/2014/main" id="{AEAEED87-02BD-B3B4-D518-BE79951367D0}"/>
              </a:ext>
            </a:extLst>
          </p:cNvPr>
          <p:cNvGrpSpPr/>
          <p:nvPr/>
        </p:nvGrpSpPr>
        <p:grpSpPr>
          <a:xfrm>
            <a:off x="265270" y="4108484"/>
            <a:ext cx="1639730" cy="999642"/>
            <a:chOff x="725497" y="1988259"/>
            <a:chExt cx="1639730" cy="999642"/>
          </a:xfrm>
        </p:grpSpPr>
        <p:sp>
          <p:nvSpPr>
            <p:cNvPr id="10" name="TextBox 9">
              <a:extLst>
                <a:ext uri="{FF2B5EF4-FFF2-40B4-BE49-F238E27FC236}">
                  <a16:creationId xmlns:a16="http://schemas.microsoft.com/office/drawing/2014/main" id="{1DEBFEC7-F0CB-378C-F08D-1A433B03445D}"/>
                </a:ext>
              </a:extLst>
            </p:cNvPr>
            <p:cNvSpPr txBox="1"/>
            <p:nvPr/>
          </p:nvSpPr>
          <p:spPr>
            <a:xfrm>
              <a:off x="725497" y="1988259"/>
              <a:ext cx="1527982" cy="584775"/>
            </a:xfrm>
            <a:prstGeom prst="rect">
              <a:avLst/>
            </a:prstGeom>
            <a:noFill/>
          </p:spPr>
          <p:txBody>
            <a:bodyPr wrap="none" rtlCol="0">
              <a:spAutoFit/>
            </a:bodyPr>
            <a:lstStyle/>
            <a:p>
              <a:r>
                <a:rPr lang="en-GB" sz="3200" dirty="0"/>
                <a:t>Package</a:t>
              </a:r>
            </a:p>
          </p:txBody>
        </p:sp>
        <p:cxnSp>
          <p:nvCxnSpPr>
            <p:cNvPr id="11" name="Straight Arrow Connector 10">
              <a:extLst>
                <a:ext uri="{FF2B5EF4-FFF2-40B4-BE49-F238E27FC236}">
                  <a16:creationId xmlns:a16="http://schemas.microsoft.com/office/drawing/2014/main" id="{F581D8B5-EED1-7D26-56F3-5BB2D6200109}"/>
                </a:ext>
              </a:extLst>
            </p:cNvPr>
            <p:cNvCxnSpPr>
              <a:cxnSpLocks/>
            </p:cNvCxnSpPr>
            <p:nvPr/>
          </p:nvCxnSpPr>
          <p:spPr>
            <a:xfrm>
              <a:off x="2139470" y="2476284"/>
              <a:ext cx="225757" cy="5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0797C9D-05A0-E8FE-DAEF-B8271BC8A1A7}"/>
              </a:ext>
            </a:extLst>
          </p:cNvPr>
          <p:cNvGrpSpPr/>
          <p:nvPr/>
        </p:nvGrpSpPr>
        <p:grpSpPr>
          <a:xfrm>
            <a:off x="3530600" y="4169258"/>
            <a:ext cx="1820260" cy="946364"/>
            <a:chOff x="550239" y="1988259"/>
            <a:chExt cx="1820260" cy="946364"/>
          </a:xfrm>
        </p:grpSpPr>
        <p:sp>
          <p:nvSpPr>
            <p:cNvPr id="15" name="TextBox 14">
              <a:extLst>
                <a:ext uri="{FF2B5EF4-FFF2-40B4-BE49-F238E27FC236}">
                  <a16:creationId xmlns:a16="http://schemas.microsoft.com/office/drawing/2014/main" id="{D0D264DA-A224-8FD9-CC11-702257AF8E8D}"/>
                </a:ext>
              </a:extLst>
            </p:cNvPr>
            <p:cNvSpPr txBox="1"/>
            <p:nvPr/>
          </p:nvSpPr>
          <p:spPr>
            <a:xfrm>
              <a:off x="725497" y="1988259"/>
              <a:ext cx="1645002" cy="584775"/>
            </a:xfrm>
            <a:prstGeom prst="rect">
              <a:avLst/>
            </a:prstGeom>
            <a:noFill/>
          </p:spPr>
          <p:txBody>
            <a:bodyPr wrap="none" rtlCol="0">
              <a:spAutoFit/>
            </a:bodyPr>
            <a:lstStyle/>
            <a:p>
              <a:r>
                <a:rPr lang="en-GB" sz="3200" dirty="0"/>
                <a:t>Function</a:t>
              </a:r>
            </a:p>
          </p:txBody>
        </p:sp>
        <p:cxnSp>
          <p:nvCxnSpPr>
            <p:cNvPr id="16" name="Straight Arrow Connector 15">
              <a:extLst>
                <a:ext uri="{FF2B5EF4-FFF2-40B4-BE49-F238E27FC236}">
                  <a16:creationId xmlns:a16="http://schemas.microsoft.com/office/drawing/2014/main" id="{F607A8B5-4524-B609-0EFC-4FE2B0CA81BF}"/>
                </a:ext>
              </a:extLst>
            </p:cNvPr>
            <p:cNvCxnSpPr>
              <a:cxnSpLocks/>
            </p:cNvCxnSpPr>
            <p:nvPr/>
          </p:nvCxnSpPr>
          <p:spPr>
            <a:xfrm flipH="1">
              <a:off x="550239" y="2516179"/>
              <a:ext cx="287006" cy="41844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65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8839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19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8496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78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7924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113020" y="2668816"/>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9189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8383906"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239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of a very steep R learning curve with a stick figure climbing up the side which represents 'me'">
            <a:extLst>
              <a:ext uri="{FF2B5EF4-FFF2-40B4-BE49-F238E27FC236}">
                <a16:creationId xmlns:a16="http://schemas.microsoft.com/office/drawing/2014/main" id="{271E2C0F-B840-577E-B338-A92AE4FDD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50" y="527050"/>
            <a:ext cx="5295900" cy="580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185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Aptos" panose="020B0004020202020204" pitchFamily="34"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Aptos" panose="020B0004020202020204" pitchFamily="34" charset="0"/>
                <a:cs typeface="Courier New" panose="02070309020205020404" pitchFamily="49" charset="0"/>
              </a:rPr>
              <a:t># Old Faithful Geyser, Yellowstone NP</a:t>
            </a:r>
          </a:p>
          <a:p>
            <a:pPr marL="0" indent="457200">
              <a:buNone/>
            </a:pPr>
            <a:r>
              <a:rPr lang="en-US" sz="2400" dirty="0">
                <a:solidFill>
                  <a:srgbClr val="0000FF"/>
                </a:solidFill>
                <a:latin typeface="Aptos" panose="020B0004020202020204" pitchFamily="34"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562475" y="3337442"/>
            <a:ext cx="4804410" cy="369332"/>
          </a:xfrm>
          <a:prstGeom prst="rect">
            <a:avLst/>
          </a:prstGeom>
          <a:noFill/>
        </p:spPr>
        <p:txBody>
          <a:bodyPr wrap="square" rtlCol="0">
            <a:spAutoFit/>
          </a:bodyPr>
          <a:lstStyle/>
          <a:p>
            <a:pPr algn="ctr"/>
            <a:r>
              <a:rPr lang="en-US" dirty="0">
                <a:solidFill>
                  <a:srgbClr val="0076BA"/>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2057400" y="1371600"/>
            <a:ext cx="8229600" cy="4648200"/>
          </a:xfrm>
        </p:spPr>
        <p:txBody>
          <a:bodyPr numCol="2">
            <a:normAutofit/>
          </a:bodyPr>
          <a:lstStyle/>
          <a:p>
            <a:pPr marL="0" indent="0">
              <a:buNone/>
            </a:pPr>
            <a:r>
              <a:rPr lang="en-US" sz="2400" dirty="0">
                <a:solidFill>
                  <a:srgbClr val="0000FF"/>
                </a:solidFill>
                <a:latin typeface="Aptos" panose="020B0004020202020204" pitchFamily="34" charset="0"/>
                <a:cs typeface="Courier New" panose="02070309020205020404" pitchFamily="49" charset="0"/>
              </a:rPr>
              <a:t>&gt; 2+2 </a:t>
            </a:r>
          </a:p>
          <a:p>
            <a:pPr marL="0" indent="0">
              <a:buNone/>
            </a:pPr>
            <a:r>
              <a:rPr lang="en-US" sz="2400" dirty="0">
                <a:latin typeface="Aptos" panose="020B0004020202020204" pitchFamily="34" charset="0"/>
                <a:cs typeface="Courier New" panose="02070309020205020404" pitchFamily="49" charset="0"/>
              </a:rPr>
              <a:t>[1] 4 </a:t>
            </a:r>
          </a:p>
          <a:p>
            <a:pPr marL="0" indent="0">
              <a:buNone/>
            </a:pPr>
            <a:r>
              <a:rPr lang="en-US" sz="2400" dirty="0">
                <a:solidFill>
                  <a:srgbClr val="0000FF"/>
                </a:solidFill>
                <a:latin typeface="Aptos" panose="020B0004020202020204" pitchFamily="34" charset="0"/>
                <a:cs typeface="Courier New" panose="02070309020205020404" pitchFamily="49" charset="0"/>
              </a:rPr>
              <a:t>&gt; 3^2 </a:t>
            </a:r>
          </a:p>
          <a:p>
            <a:pPr marL="0" indent="0">
              <a:buNone/>
            </a:pPr>
            <a:r>
              <a:rPr lang="en-US" sz="2400" dirty="0">
                <a:latin typeface="Aptos" panose="020B0004020202020204" pitchFamily="34" charset="0"/>
                <a:cs typeface="Courier New" panose="02070309020205020404" pitchFamily="49" charset="0"/>
              </a:rPr>
              <a:t>[1] 9 </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sqrt</a:t>
            </a:r>
            <a:r>
              <a:rPr lang="en-US" sz="2400" dirty="0">
                <a:solidFill>
                  <a:srgbClr val="0000FF"/>
                </a:solidFill>
                <a:latin typeface="Aptos" panose="020B0004020202020204" pitchFamily="34" charset="0"/>
                <a:cs typeface="Courier New" panose="02070309020205020404" pitchFamily="49" charset="0"/>
              </a:rPr>
              <a:t>(25) </a:t>
            </a:r>
          </a:p>
          <a:p>
            <a:pPr marL="0" indent="0">
              <a:buNone/>
            </a:pPr>
            <a:r>
              <a:rPr lang="en-US" sz="2400" dirty="0">
                <a:latin typeface="Aptos" panose="020B0004020202020204" pitchFamily="34" charset="0"/>
                <a:cs typeface="Courier New" panose="02070309020205020404" pitchFamily="49" charset="0"/>
              </a:rPr>
              <a:t>[1] 5 </a:t>
            </a:r>
          </a:p>
          <a:p>
            <a:pPr marL="0" indent="0">
              <a:buNone/>
            </a:pPr>
            <a:r>
              <a:rPr lang="en-US" sz="2400" dirty="0">
                <a:solidFill>
                  <a:srgbClr val="0000FF"/>
                </a:solidFill>
                <a:latin typeface="Aptos" panose="020B0004020202020204" pitchFamily="34" charset="0"/>
                <a:cs typeface="Courier New" panose="02070309020205020404" pitchFamily="49" charset="0"/>
              </a:rPr>
              <a:t>&gt; 2*(1+1) </a:t>
            </a:r>
          </a:p>
          <a:p>
            <a:pPr marL="0" indent="0">
              <a:buNone/>
            </a:pPr>
            <a:r>
              <a:rPr lang="en-US" sz="2400" dirty="0">
                <a:latin typeface="Aptos" panose="020B0004020202020204" pitchFamily="34" charset="0"/>
                <a:cs typeface="Courier New" panose="02070309020205020404" pitchFamily="49" charset="0"/>
              </a:rPr>
              <a:t>[1] 4 </a:t>
            </a:r>
          </a:p>
          <a:p>
            <a:pPr marL="0" indent="0">
              <a:buNone/>
            </a:pPr>
            <a:r>
              <a:rPr lang="en-US" sz="2400" dirty="0">
                <a:solidFill>
                  <a:srgbClr val="0000FF"/>
                </a:solidFill>
                <a:latin typeface="Aptos" panose="020B0004020202020204" pitchFamily="34" charset="0"/>
                <a:cs typeface="Courier New" panose="02070309020205020404" pitchFamily="49" charset="0"/>
              </a:rPr>
              <a:t>&gt; 2*1+1 </a:t>
            </a:r>
          </a:p>
          <a:p>
            <a:pPr marL="0" indent="0">
              <a:buNone/>
            </a:pPr>
            <a:r>
              <a:rPr lang="en-US" sz="2400" dirty="0">
                <a:latin typeface="Aptos" panose="020B0004020202020204" pitchFamily="34" charset="0"/>
                <a:cs typeface="Courier New" panose="02070309020205020404" pitchFamily="49" charset="0"/>
              </a:rPr>
              <a:t>[1] 3</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exp</a:t>
            </a:r>
            <a:r>
              <a:rPr lang="en-US" sz="2400" dirty="0">
                <a:solidFill>
                  <a:srgbClr val="0000FF"/>
                </a:solidFill>
                <a:latin typeface="Aptos" panose="020B0004020202020204" pitchFamily="34" charset="0"/>
                <a:cs typeface="Courier New" panose="02070309020205020404" pitchFamily="49" charset="0"/>
              </a:rPr>
              <a:t>(1)</a:t>
            </a:r>
          </a:p>
          <a:p>
            <a:pPr marL="0" indent="0">
              <a:buNone/>
            </a:pPr>
            <a:r>
              <a:rPr lang="en-US" sz="2400" dirty="0">
                <a:latin typeface="Aptos" panose="020B0004020202020204" pitchFamily="34" charset="0"/>
                <a:cs typeface="Courier New" panose="02070309020205020404" pitchFamily="49" charset="0"/>
              </a:rPr>
              <a:t>[1] 2.718282</a:t>
            </a:r>
          </a:p>
          <a:p>
            <a:pPr marL="0" indent="0">
              <a:buNone/>
            </a:pPr>
            <a:r>
              <a:rPr lang="en-US" sz="2400" dirty="0">
                <a:solidFill>
                  <a:srgbClr val="0000FF"/>
                </a:solidFill>
                <a:latin typeface="Aptos" panose="020B0004020202020204" pitchFamily="34" charset="0"/>
                <a:cs typeface="Courier New" panose="02070309020205020404" pitchFamily="49" charset="0"/>
              </a:rPr>
              <a:t>&gt; log(2.718282)</a:t>
            </a:r>
          </a:p>
          <a:p>
            <a:pPr marL="0" indent="0">
              <a:buNone/>
            </a:pPr>
            <a:r>
              <a:rPr lang="en-US" sz="2400" dirty="0">
                <a:latin typeface="Aptos" panose="020B0004020202020204" pitchFamily="34" charset="0"/>
                <a:cs typeface="Courier New" panose="02070309020205020404" pitchFamily="49" charset="0"/>
              </a:rPr>
              <a:t>[1] 1</a:t>
            </a:r>
          </a:p>
          <a:p>
            <a:pPr marL="0" indent="0">
              <a:buNone/>
            </a:pPr>
            <a:r>
              <a:rPr lang="en-US" sz="2400" dirty="0">
                <a:solidFill>
                  <a:srgbClr val="0000FF"/>
                </a:solidFill>
                <a:latin typeface="Aptos" panose="020B0004020202020204" pitchFamily="34" charset="0"/>
                <a:cs typeface="Courier New" panose="02070309020205020404" pitchFamily="49" charset="0"/>
              </a:rPr>
              <a:t>&gt; log(10, base=10)</a:t>
            </a:r>
          </a:p>
          <a:p>
            <a:pPr marL="0" indent="0">
              <a:buNone/>
            </a:pPr>
            <a:r>
              <a:rPr lang="en-US" sz="2400" dirty="0">
                <a:latin typeface="Aptos" panose="020B0004020202020204" pitchFamily="34" charset="0"/>
                <a:cs typeface="Courier New" panose="02070309020205020404" pitchFamily="49" charset="0"/>
              </a:rPr>
              <a:t>[1] 1</a:t>
            </a:r>
          </a:p>
          <a:p>
            <a:pPr marL="0" indent="0">
              <a:buNone/>
            </a:pPr>
            <a:r>
              <a:rPr lang="it-IT" sz="2400" dirty="0">
                <a:solidFill>
                  <a:srgbClr val="0000FF"/>
                </a:solidFill>
                <a:latin typeface="Aptos" panose="020B0004020202020204" pitchFamily="34" charset="0"/>
                <a:cs typeface="Courier New" panose="02070309020205020404" pitchFamily="49" charset="0"/>
              </a:rPr>
              <a:t>&gt; log(10</a:t>
            </a:r>
          </a:p>
          <a:p>
            <a:pPr marL="0" indent="0">
              <a:buNone/>
            </a:pPr>
            <a:r>
              <a:rPr lang="it-IT" sz="2400" dirty="0">
                <a:solidFill>
                  <a:srgbClr val="0000FF"/>
                </a:solidFill>
                <a:latin typeface="Aptos" panose="020B0004020202020204" pitchFamily="34" charset="0"/>
                <a:cs typeface="Courier New" panose="02070309020205020404" pitchFamily="49" charset="0"/>
              </a:rPr>
              <a:t>+     , base = 10</a:t>
            </a:r>
          </a:p>
          <a:p>
            <a:pPr marL="0" indent="0">
              <a:buNone/>
            </a:pPr>
            <a:r>
              <a:rPr lang="it-IT" sz="2400" dirty="0">
                <a:latin typeface="Aptos" panose="020B0004020202020204" pitchFamily="34" charset="0"/>
                <a:cs typeface="Courier New" panose="02070309020205020404" pitchFamily="49" charset="0"/>
              </a:rPr>
              <a:t>[1] 1</a:t>
            </a:r>
            <a:endParaRPr lang="en-US" sz="2400" dirty="0">
              <a:latin typeface="Aptos" panose="020B0004020202020204" pitchFamily="34" charset="0"/>
              <a:cs typeface="Courier New" panose="02070309020205020404" pitchFamily="49" charset="0"/>
            </a:endParaRPr>
          </a:p>
          <a:p>
            <a:pPr marL="0" indent="0">
              <a:buNone/>
            </a:pPr>
            <a:r>
              <a:rPr lang="en-US" sz="2400" dirty="0">
                <a:latin typeface="Aptos" panose="020B0004020202020204" pitchFamily="34" charset="0"/>
                <a:cs typeface="Courier New" panose="02070309020205020404" pitchFamily="49" charset="0"/>
              </a:rPr>
              <a:t>&gt;rep()</a:t>
            </a:r>
          </a:p>
        </p:txBody>
      </p:sp>
      <p:sp>
        <p:nvSpPr>
          <p:cNvPr id="4" name="Rounded Rectangle 3"/>
          <p:cNvSpPr/>
          <p:nvPr/>
        </p:nvSpPr>
        <p:spPr>
          <a:xfrm>
            <a:off x="2125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92780" y="1842284"/>
            <a:ext cx="2449830" cy="646331"/>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2290761" y="5034839"/>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91553" y="5093912"/>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6033057" y="464149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84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a:cxnSpLocks/>
          </p:cNvCxnSpPr>
          <p:nvPr/>
        </p:nvCxnSpPr>
        <p:spPr>
          <a:xfrm flipH="1" flipV="1">
            <a:off x="6496334" y="4790364"/>
            <a:ext cx="818866" cy="23883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62570" y="2890272"/>
            <a:ext cx="2577152"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7211978" y="3242310"/>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26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6120C4-1E68-B623-5EDB-DEE1866875E6}"/>
              </a:ext>
            </a:extLst>
          </p:cNvPr>
          <p:cNvSpPr txBox="1">
            <a:spLocks noChangeArrowheads="1"/>
          </p:cNvSpPr>
          <p:nvPr/>
        </p:nvSpPr>
        <p:spPr>
          <a:xfrm>
            <a:off x="149772" y="128752"/>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Frequently used operators</a:t>
            </a:r>
          </a:p>
        </p:txBody>
      </p:sp>
      <p:graphicFrame>
        <p:nvGraphicFramePr>
          <p:cNvPr id="5" name="Group 3">
            <a:extLst>
              <a:ext uri="{FF2B5EF4-FFF2-40B4-BE49-F238E27FC236}">
                <a16:creationId xmlns:a16="http://schemas.microsoft.com/office/drawing/2014/main" id="{5FA17735-369E-2340-AD99-27B6EE7911D3}"/>
              </a:ext>
            </a:extLst>
          </p:cNvPr>
          <p:cNvGraphicFramePr>
            <a:graphicFrameLocks/>
          </p:cNvGraphicFramePr>
          <p:nvPr>
            <p:extLst>
              <p:ext uri="{D42A27DB-BD31-4B8C-83A1-F6EECF244321}">
                <p14:modId xmlns:p14="http://schemas.microsoft.com/office/powerpoint/2010/main" val="4022110296"/>
              </p:ext>
            </p:extLst>
          </p:nvPr>
        </p:nvGraphicFramePr>
        <p:xfrm>
          <a:off x="2247900" y="1447800"/>
          <a:ext cx="4038600" cy="5181600"/>
        </p:xfrm>
        <a:graphic>
          <a:graphicData uri="http://schemas.openxmlformats.org/drawingml/2006/table">
            <a:tbl>
              <a:tblPr/>
              <a:tblGrid>
                <a:gridCol w="1295400">
                  <a:extLst>
                    <a:ext uri="{9D8B030D-6E8A-4147-A177-3AD203B41FA5}">
                      <a16:colId xmlns:a16="http://schemas.microsoft.com/office/drawing/2014/main" val="2855754925"/>
                    </a:ext>
                  </a:extLst>
                </a:gridCol>
                <a:gridCol w="2743200">
                  <a:extLst>
                    <a:ext uri="{9D8B030D-6E8A-4147-A177-3AD203B41FA5}">
                      <a16:colId xmlns:a16="http://schemas.microsoft.com/office/drawing/2014/main" val="1566339099"/>
                    </a:ext>
                  </a:extLst>
                </a:gridCol>
              </a:tblGrid>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Assign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5127924"/>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Sum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4284873"/>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Difference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680332"/>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Multiplication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090218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0084191"/>
                  </a:ext>
                </a:extLst>
              </a:tr>
              <a:tr h="4540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Exponent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9955566"/>
                  </a:ext>
                </a:extLst>
              </a:tr>
              <a:tr h="4540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Mod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0111457"/>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Dot product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5702309"/>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Integer 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5191141"/>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Subset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6246437"/>
                  </a:ext>
                </a:extLst>
              </a:tr>
            </a:tbl>
          </a:graphicData>
        </a:graphic>
      </p:graphicFrame>
      <p:graphicFrame>
        <p:nvGraphicFramePr>
          <p:cNvPr id="6" name="Group 38">
            <a:extLst>
              <a:ext uri="{FF2B5EF4-FFF2-40B4-BE49-F238E27FC236}">
                <a16:creationId xmlns:a16="http://schemas.microsoft.com/office/drawing/2014/main" id="{E3978BF9-4A7C-7ADF-7488-869E42021746}"/>
              </a:ext>
            </a:extLst>
          </p:cNvPr>
          <p:cNvGraphicFramePr>
            <a:graphicFrameLocks/>
          </p:cNvGraphicFramePr>
          <p:nvPr>
            <p:extLst>
              <p:ext uri="{D42A27DB-BD31-4B8C-83A1-F6EECF244321}">
                <p14:modId xmlns:p14="http://schemas.microsoft.com/office/powerpoint/2010/main" val="3530494032"/>
              </p:ext>
            </p:extLst>
          </p:nvPr>
        </p:nvGraphicFramePr>
        <p:xfrm>
          <a:off x="6915150" y="1685925"/>
          <a:ext cx="4038600" cy="4663440"/>
        </p:xfrm>
        <a:graphic>
          <a:graphicData uri="http://schemas.openxmlformats.org/drawingml/2006/table">
            <a:tbl>
              <a:tblPr/>
              <a:tblGrid>
                <a:gridCol w="1295400">
                  <a:extLst>
                    <a:ext uri="{9D8B030D-6E8A-4147-A177-3AD203B41FA5}">
                      <a16:colId xmlns:a16="http://schemas.microsoft.com/office/drawing/2014/main" val="3475222344"/>
                    </a:ext>
                  </a:extLst>
                </a:gridCol>
                <a:gridCol w="2743200">
                  <a:extLst>
                    <a:ext uri="{9D8B030D-6E8A-4147-A177-3AD203B41FA5}">
                      <a16:colId xmlns:a16="http://schemas.microsoft.com/office/drawing/2014/main" val="2681202659"/>
                    </a:ext>
                  </a:extLst>
                </a:gridCol>
              </a:tblGrid>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6701789"/>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&amp;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1033537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558634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Greater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901384"/>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Less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53917867"/>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Greater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3523881"/>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Not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29013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Not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684993"/>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Is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5828007"/>
                  </a:ext>
                </a:extLst>
              </a:tr>
            </a:tbl>
          </a:graphicData>
        </a:graphic>
      </p:graphicFrame>
    </p:spTree>
    <p:extLst>
      <p:ext uri="{BB962C8B-B14F-4D97-AF65-F5344CB8AC3E}">
        <p14:creationId xmlns:p14="http://schemas.microsoft.com/office/powerpoint/2010/main" val="274007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232012" y="990600"/>
            <a:ext cx="6605516" cy="5562600"/>
          </a:xfrm>
        </p:spPr>
        <p:txBody>
          <a:bodyPr>
            <a:normAutofit lnSpcReduction="10000"/>
          </a:bodyPr>
          <a:lstStyle/>
          <a:p>
            <a:r>
              <a:rPr lang="en-US" dirty="0"/>
              <a:t>When you close your R session, you can save data and analyses in an </a:t>
            </a:r>
            <a:r>
              <a:rPr lang="en-US" dirty="0">
                <a:solidFill>
                  <a:srgbClr val="FF0000"/>
                </a:solidFill>
              </a:rPr>
              <a:t>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Aptos" panose="020B0004020202020204" pitchFamily="34" charset="0"/>
                <a:cs typeface="Courier New" panose="02070309020205020404" pitchFamily="49" charset="0"/>
              </a:rPr>
              <a:t>rm</a:t>
            </a:r>
            <a:r>
              <a:rPr lang="en-US" sz="2400" dirty="0">
                <a:solidFill>
                  <a:srgbClr val="0000FF"/>
                </a:solidFill>
                <a:latin typeface="Aptos" panose="020B0004020202020204" pitchFamily="34" charset="0"/>
                <a:cs typeface="Courier New" panose="02070309020205020404" pitchFamily="49" charset="0"/>
              </a:rPr>
              <a:t>(list = </a:t>
            </a:r>
            <a:r>
              <a:rPr lang="en-US" sz="2400" dirty="0" err="1">
                <a:solidFill>
                  <a:srgbClr val="0000FF"/>
                </a:solidFill>
                <a:latin typeface="Aptos" panose="020B0004020202020204" pitchFamily="34" charset="0"/>
                <a:cs typeface="Courier New" panose="02070309020205020404" pitchFamily="49" charset="0"/>
              </a:rPr>
              <a:t>ls</a:t>
            </a:r>
            <a:r>
              <a:rPr lang="en-US" sz="2400" dirty="0">
                <a:solidFill>
                  <a:srgbClr val="0000FF"/>
                </a:solidFill>
                <a:latin typeface="Aptos" panose="020B0004020202020204" pitchFamily="34"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pic>
        <p:nvPicPr>
          <p:cNvPr id="4" name="Picture 3">
            <a:extLst>
              <a:ext uri="{FF2B5EF4-FFF2-40B4-BE49-F238E27FC236}">
                <a16:creationId xmlns:a16="http://schemas.microsoft.com/office/drawing/2014/main" id="{B26B123A-2562-C4C3-0591-46219F43E126}"/>
              </a:ext>
            </a:extLst>
          </p:cNvPr>
          <p:cNvPicPr>
            <a:picLocks noChangeAspect="1"/>
          </p:cNvPicPr>
          <p:nvPr/>
        </p:nvPicPr>
        <p:blipFill>
          <a:blip r:embed="rId3"/>
          <a:stretch>
            <a:fillRect/>
          </a:stretch>
        </p:blipFill>
        <p:spPr>
          <a:xfrm>
            <a:off x="6666736" y="1869744"/>
            <a:ext cx="5525264" cy="3107961"/>
          </a:xfrm>
          <a:prstGeom prst="rect">
            <a:avLst/>
          </a:prstGeom>
        </p:spPr>
      </p:pic>
      <p:cxnSp>
        <p:nvCxnSpPr>
          <p:cNvPr id="6" name="Straight Arrow Connector 5">
            <a:extLst>
              <a:ext uri="{FF2B5EF4-FFF2-40B4-BE49-F238E27FC236}">
                <a16:creationId xmlns:a16="http://schemas.microsoft.com/office/drawing/2014/main" id="{3E040DEA-B5AF-B2AE-27A0-77E0DE1D7C5E}"/>
              </a:ext>
            </a:extLst>
          </p:cNvPr>
          <p:cNvCxnSpPr>
            <a:cxnSpLocks/>
          </p:cNvCxnSpPr>
          <p:nvPr/>
        </p:nvCxnSpPr>
        <p:spPr>
          <a:xfrm>
            <a:off x="6496334" y="1719618"/>
            <a:ext cx="518615" cy="19379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09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944562"/>
          </a:xfrm>
        </p:spPr>
        <p:txBody>
          <a:bodyPr>
            <a:normAutofit/>
          </a:bodyPr>
          <a:lstStyle/>
          <a:p>
            <a:r>
              <a:rPr lang="en-US" dirty="0"/>
              <a:t>R workspaces</a:t>
            </a:r>
          </a:p>
        </p:txBody>
      </p:sp>
      <p:sp>
        <p:nvSpPr>
          <p:cNvPr id="3" name="Content Placeholder 2"/>
          <p:cNvSpPr>
            <a:spLocks noGrp="1"/>
          </p:cNvSpPr>
          <p:nvPr>
            <p:ph idx="1"/>
          </p:nvPr>
        </p:nvSpPr>
        <p:spPr>
          <a:xfrm>
            <a:off x="0" y="990600"/>
            <a:ext cx="6074343" cy="5562600"/>
          </a:xfrm>
        </p:spPr>
        <p:txBody>
          <a:bodyPr>
            <a:normAutofit/>
          </a:bodyPr>
          <a:lstStyle/>
          <a:p>
            <a:pPr marL="0" indent="0">
              <a:buNone/>
            </a:pPr>
            <a:r>
              <a:rPr lang="en-US" dirty="0"/>
              <a:t>Turn off default saving/restoration of workspace</a:t>
            </a:r>
          </a:p>
          <a:p>
            <a:pPr marL="0" indent="0">
              <a:buNone/>
            </a:pPr>
            <a:endParaRPr lang="en-US" dirty="0"/>
          </a:p>
          <a:p>
            <a:pPr marL="0" indent="0">
              <a:buNone/>
            </a:pPr>
            <a:r>
              <a:rPr lang="en-US" dirty="0"/>
              <a:t>Edit </a:t>
            </a:r>
            <a:r>
              <a:rPr lang="en-US" dirty="0">
                <a:sym typeface="Wingdings" pitchFamily="2" charset="2"/>
              </a:rPr>
              <a:t> Settings…</a:t>
            </a:r>
          </a:p>
          <a:p>
            <a:pPr marL="0" indent="0">
              <a:buNone/>
            </a:pPr>
            <a:endParaRPr lang="en-US" dirty="0"/>
          </a:p>
          <a:p>
            <a:pPr marL="0" indent="0">
              <a:buNone/>
            </a:pPr>
            <a:r>
              <a:rPr lang="en-US" dirty="0"/>
              <a:t>Turn off “</a:t>
            </a:r>
            <a:r>
              <a:rPr lang="en-US" i="1" dirty="0"/>
              <a:t>Restore .</a:t>
            </a:r>
            <a:r>
              <a:rPr lang="en-US" i="1" dirty="0" err="1"/>
              <a:t>Rdata</a:t>
            </a:r>
            <a:r>
              <a:rPr lang="en-US" i="1" dirty="0"/>
              <a:t> into workspace at startup</a:t>
            </a:r>
            <a:r>
              <a:rPr lang="en-US" dirty="0"/>
              <a:t>”</a:t>
            </a:r>
          </a:p>
          <a:p>
            <a:endParaRPr lang="en-US" dirty="0"/>
          </a:p>
        </p:txBody>
      </p:sp>
      <p:pic>
        <p:nvPicPr>
          <p:cNvPr id="5" name="Picture 4">
            <a:extLst>
              <a:ext uri="{FF2B5EF4-FFF2-40B4-BE49-F238E27FC236}">
                <a16:creationId xmlns:a16="http://schemas.microsoft.com/office/drawing/2014/main" id="{6357F4CA-1729-1D1F-A2FF-19AD403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343" y="984985"/>
            <a:ext cx="4493260" cy="4648200"/>
          </a:xfrm>
          <a:prstGeom prst="rect">
            <a:avLst/>
          </a:prstGeom>
        </p:spPr>
      </p:pic>
      <p:sp>
        <p:nvSpPr>
          <p:cNvPr id="6" name="Rectangle 5">
            <a:extLst>
              <a:ext uri="{FF2B5EF4-FFF2-40B4-BE49-F238E27FC236}">
                <a16:creationId xmlns:a16="http://schemas.microsoft.com/office/drawing/2014/main" id="{D935C326-563E-591D-1E30-6E6089D0D73B}"/>
              </a:ext>
            </a:extLst>
          </p:cNvPr>
          <p:cNvSpPr/>
          <p:nvPr/>
        </p:nvSpPr>
        <p:spPr>
          <a:xfrm>
            <a:off x="7086600" y="2438400"/>
            <a:ext cx="25146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229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 AND CODE</a:t>
            </a:r>
          </a:p>
        </p:txBody>
      </p:sp>
      <p:sp>
        <p:nvSpPr>
          <p:cNvPr id="3" name="Content Placeholder 2"/>
          <p:cNvSpPr>
            <a:spLocks noGrp="1"/>
          </p:cNvSpPr>
          <p:nvPr>
            <p:ph idx="1"/>
          </p:nvPr>
        </p:nvSpPr>
        <p:spPr>
          <a:xfrm>
            <a:off x="838200" y="1854200"/>
            <a:ext cx="10515600" cy="4351338"/>
          </a:xfrm>
        </p:spPr>
        <p:txBody>
          <a:bodyPr>
            <a:normAutofit/>
          </a:bodyPr>
          <a:lstStyle/>
          <a:p>
            <a:endParaRPr lang="en-US" dirty="0"/>
          </a:p>
          <a:p>
            <a:r>
              <a:rPr lang="en-US" dirty="0"/>
              <a:t>Use R to do the following. Using your ‘</a:t>
            </a:r>
            <a:r>
              <a:rPr lang="en-US" b="1" i="1" dirty="0"/>
              <a:t>Lecture2_script.r</a:t>
            </a:r>
            <a:r>
              <a:rPr lang="en-US" dirty="0"/>
              <a:t>’ answer the following. Remember to save &amp; </a:t>
            </a:r>
            <a:r>
              <a:rPr lang="en-US" b="1" dirty="0">
                <a:solidFill>
                  <a:srgbClr val="0076BA"/>
                </a:solidFill>
              </a:rPr>
              <a:t>comment ‘#’ your work</a:t>
            </a:r>
            <a:r>
              <a:rPr lang="en-US" dirty="0"/>
              <a:t>: </a:t>
            </a:r>
          </a:p>
          <a:p>
            <a:pPr marL="457200" lvl="1" indent="0">
              <a:buNone/>
            </a:pPr>
            <a:r>
              <a:rPr lang="en-US" dirty="0"/>
              <a:t>1) 1 + 2(3 + 4)</a:t>
            </a:r>
          </a:p>
          <a:p>
            <a:pPr marL="457200" lvl="1" indent="0">
              <a:buNone/>
            </a:pPr>
            <a:endParaRPr lang="en-US" dirty="0"/>
          </a:p>
          <a:p>
            <a:pPr marL="457200" lvl="1" indent="0">
              <a:buNone/>
            </a:pPr>
            <a:r>
              <a:rPr lang="en-US" dirty="0"/>
              <a:t>2) ln(4</a:t>
            </a:r>
            <a:r>
              <a:rPr lang="en-US" baseline="30000" dirty="0"/>
              <a:t>3</a:t>
            </a:r>
            <a:r>
              <a:rPr lang="en-US" dirty="0"/>
              <a:t>+3</a:t>
            </a:r>
            <a:r>
              <a:rPr lang="en-US" baseline="30000" dirty="0"/>
              <a:t>2+1</a:t>
            </a:r>
            <a:r>
              <a:rPr lang="en-US" dirty="0"/>
              <a:t>)</a:t>
            </a:r>
          </a:p>
          <a:p>
            <a:pPr marL="457200" lvl="1" indent="0">
              <a:buNone/>
            </a:pPr>
            <a:endParaRPr lang="en-US" dirty="0"/>
          </a:p>
          <a:p>
            <a:pPr marL="457200" lvl="1" indent="0">
              <a:buNone/>
            </a:pPr>
            <a:r>
              <a:rPr lang="en-US" dirty="0"/>
              <a:t>3) </a:t>
            </a:r>
          </a:p>
          <a:p>
            <a:pPr marL="457200" lvl="1" indent="0">
              <a:buNone/>
            </a:pPr>
            <a:endParaRPr lang="en-US" dirty="0"/>
          </a:p>
          <a:p>
            <a:pPr marL="457200" lvl="1" indent="0">
              <a:buNone/>
            </a:pPr>
            <a:r>
              <a:rPr lang="en-US" dirty="0"/>
              <a:t>4)</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22613189"/>
              </p:ext>
            </p:extLst>
          </p:nvPr>
        </p:nvGraphicFramePr>
        <p:xfrm>
          <a:off x="1655763" y="4706938"/>
          <a:ext cx="1524000" cy="411162"/>
        </p:xfrm>
        <a:graphic>
          <a:graphicData uri="http://schemas.openxmlformats.org/presentationml/2006/ole">
            <mc:AlternateContent xmlns:mc="http://schemas.openxmlformats.org/markup-compatibility/2006">
              <mc:Choice xmlns:v="urn:schemas-microsoft-com:vml" Requires="v">
                <p:oleObj name="Equation" r:id="rId3" imgW="939600" imgH="253800" progId="Equation.DSMT4">
                  <p:embed/>
                </p:oleObj>
              </mc:Choice>
              <mc:Fallback>
                <p:oleObj name="Equation" r:id="rId3" imgW="939600" imgH="253800" progId="Equation.DSMT4">
                  <p:embed/>
                  <p:pic>
                    <p:nvPicPr>
                      <p:cNvPr id="4" name="Object 3"/>
                      <p:cNvPicPr>
                        <a:picLocks noChangeAspect="1" noChangeArrowheads="1"/>
                      </p:cNvPicPr>
                      <p:nvPr/>
                    </p:nvPicPr>
                    <p:blipFill>
                      <a:blip r:embed="rId4"/>
                      <a:srcRect/>
                      <a:stretch>
                        <a:fillRect/>
                      </a:stretch>
                    </p:blipFill>
                    <p:spPr bwMode="auto">
                      <a:xfrm>
                        <a:off x="1655763" y="4706938"/>
                        <a:ext cx="1524000" cy="411162"/>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13822077"/>
              </p:ext>
            </p:extLst>
          </p:nvPr>
        </p:nvGraphicFramePr>
        <p:xfrm>
          <a:off x="1828089" y="5276067"/>
          <a:ext cx="990600" cy="814388"/>
        </p:xfrm>
        <a:graphic>
          <a:graphicData uri="http://schemas.openxmlformats.org/presentationml/2006/ole">
            <mc:AlternateContent xmlns:mc="http://schemas.openxmlformats.org/markup-compatibility/2006">
              <mc:Choice xmlns:v="urn:schemas-microsoft-com:vml" Requires="v">
                <p:oleObj name="Equation" r:id="rId5" imgW="571252" imgH="469696" progId="Equation.DSMT4">
                  <p:embed/>
                </p:oleObj>
              </mc:Choice>
              <mc:Fallback>
                <p:oleObj name="Equation" r:id="rId5" imgW="571252" imgH="469696" progId="Equation.DSMT4">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089" y="5276067"/>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cxnSp>
        <p:nvCxnSpPr>
          <p:cNvPr id="6" name="Straight Arrow Connector 5">
            <a:extLst>
              <a:ext uri="{FF2B5EF4-FFF2-40B4-BE49-F238E27FC236}">
                <a16:creationId xmlns:a16="http://schemas.microsoft.com/office/drawing/2014/main" id="{921B0E7D-FA34-570E-D684-9DED40377BAE}"/>
              </a:ext>
            </a:extLst>
          </p:cNvPr>
          <p:cNvCxnSpPr>
            <a:cxnSpLocks/>
          </p:cNvCxnSpPr>
          <p:nvPr/>
        </p:nvCxnSpPr>
        <p:spPr>
          <a:xfrm flipH="1">
            <a:off x="3214474" y="4600575"/>
            <a:ext cx="3005351" cy="11239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325817B-093B-A593-623C-076372505694}"/>
              </a:ext>
            </a:extLst>
          </p:cNvPr>
          <p:cNvCxnSpPr>
            <a:cxnSpLocks/>
          </p:cNvCxnSpPr>
          <p:nvPr/>
        </p:nvCxnSpPr>
        <p:spPr>
          <a:xfrm flipH="1">
            <a:off x="3243049" y="4591050"/>
            <a:ext cx="2986301" cy="3143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9EBB9A3-4382-1C34-A2CB-A8353B246870}"/>
              </a:ext>
            </a:extLst>
          </p:cNvPr>
          <p:cNvCxnSpPr>
            <a:cxnSpLocks/>
          </p:cNvCxnSpPr>
          <p:nvPr/>
        </p:nvCxnSpPr>
        <p:spPr>
          <a:xfrm flipH="1" flipV="1">
            <a:off x="3157324" y="4143375"/>
            <a:ext cx="3091076" cy="4476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53A2E48-6554-B275-39AB-E4CD76C1B963}"/>
              </a:ext>
            </a:extLst>
          </p:cNvPr>
          <p:cNvCxnSpPr>
            <a:cxnSpLocks/>
          </p:cNvCxnSpPr>
          <p:nvPr/>
        </p:nvCxnSpPr>
        <p:spPr>
          <a:xfrm flipH="1" flipV="1">
            <a:off x="3138274" y="3448050"/>
            <a:ext cx="3110126" cy="11334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080FEA6-DDBB-37F3-4810-EB61220CA88E}"/>
              </a:ext>
            </a:extLst>
          </p:cNvPr>
          <p:cNvSpPr txBox="1"/>
          <p:nvPr/>
        </p:nvSpPr>
        <p:spPr>
          <a:xfrm>
            <a:off x="6324600" y="4362450"/>
            <a:ext cx="3613731" cy="369332"/>
          </a:xfrm>
          <a:prstGeom prst="rect">
            <a:avLst/>
          </a:prstGeom>
          <a:noFill/>
        </p:spPr>
        <p:txBody>
          <a:bodyPr wrap="square" rtlCol="0">
            <a:spAutoFit/>
          </a:bodyPr>
          <a:lstStyle/>
          <a:p>
            <a:r>
              <a:rPr lang="en-AU" dirty="0">
                <a:solidFill>
                  <a:srgbClr val="FF0000"/>
                </a:solidFill>
              </a:rPr>
              <a:t>Try running these!</a:t>
            </a:r>
          </a:p>
        </p:txBody>
      </p:sp>
    </p:spTree>
    <p:extLst>
      <p:ext uri="{BB962C8B-B14F-4D97-AF65-F5344CB8AC3E}">
        <p14:creationId xmlns:p14="http://schemas.microsoft.com/office/powerpoint/2010/main" val="3579377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normAutofit/>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334" y="2570921"/>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FF0000"/>
                </a:solidFill>
                <a:latin typeface="Aptos" panose="020B0004020202020204" pitchFamily="34" charset="0"/>
                <a:cs typeface="Courier New" panose="02070309020205020404" pitchFamily="49" charset="0"/>
              </a:rPr>
              <a:t>answer &lt;- log(2.5)</a:t>
            </a:r>
          </a:p>
          <a:p>
            <a:pPr marL="0" indent="0">
              <a:buNone/>
            </a:pPr>
            <a:endParaRPr lang="en-US" sz="2400" dirty="0">
              <a:solidFill>
                <a:srgbClr val="FF0000"/>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answer = log(2.5)</a:t>
            </a:r>
          </a:p>
          <a:p>
            <a:pPr marL="0" indent="0">
              <a:buNone/>
            </a:pPr>
            <a:endParaRPr lang="en-US" sz="2400" dirty="0">
              <a:solidFill>
                <a:srgbClr val="FF0000"/>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answer &lt;- log(2.5, base=10)</a:t>
            </a:r>
          </a:p>
          <a:p>
            <a:pPr marL="0" indent="0">
              <a:buNone/>
            </a:pPr>
            <a:endParaRPr lang="en-US" dirty="0">
              <a:solidFill>
                <a:srgbClr val="FF0000"/>
              </a:solidFill>
            </a:endParaRPr>
          </a:p>
        </p:txBody>
      </p:sp>
      <p:sp>
        <p:nvSpPr>
          <p:cNvPr id="4" name="TextBox 3"/>
          <p:cNvSpPr txBox="1"/>
          <p:nvPr/>
        </p:nvSpPr>
        <p:spPr>
          <a:xfrm>
            <a:off x="762425" y="1417188"/>
            <a:ext cx="6810233" cy="369332"/>
          </a:xfrm>
          <a:prstGeom prst="rect">
            <a:avLst/>
          </a:prstGeom>
          <a:noFill/>
        </p:spPr>
        <p:txBody>
          <a:bodyPr wrap="square" rtlCol="0">
            <a:spAutoFit/>
          </a:bodyPr>
          <a:lstStyle/>
          <a:p>
            <a:r>
              <a:rPr lang="en-US" dirty="0"/>
              <a:t># Assign the result of log(2.5) to a new object called “answer”</a:t>
            </a:r>
          </a:p>
        </p:txBody>
      </p:sp>
      <p:sp>
        <p:nvSpPr>
          <p:cNvPr id="5" name="TextBox 4"/>
          <p:cNvSpPr txBox="1"/>
          <p:nvPr/>
        </p:nvSpPr>
        <p:spPr>
          <a:xfrm>
            <a:off x="783446" y="2226542"/>
            <a:ext cx="5775009" cy="646331"/>
          </a:xfrm>
          <a:prstGeom prst="rect">
            <a:avLst/>
          </a:prstGeom>
          <a:noFill/>
        </p:spPr>
        <p:txBody>
          <a:bodyPr wrap="square" rtlCol="0">
            <a:spAutoFit/>
          </a:bodyPr>
          <a:lstStyle/>
          <a:p>
            <a:r>
              <a:rPr lang="en-US" dirty="0"/>
              <a:t># = can be used instead of &lt;- but is frowned upon;               # YUCK!!!</a:t>
            </a:r>
          </a:p>
        </p:txBody>
      </p:sp>
      <p:sp>
        <p:nvSpPr>
          <p:cNvPr id="6" name="Rounded Rectangle 5"/>
          <p:cNvSpPr/>
          <p:nvPr/>
        </p:nvSpPr>
        <p:spPr>
          <a:xfrm>
            <a:off x="3250139" y="3676274"/>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2425" y="3359197"/>
            <a:ext cx="2438400" cy="369332"/>
          </a:xfrm>
          <a:prstGeom prst="rect">
            <a:avLst/>
          </a:prstGeom>
          <a:noFill/>
        </p:spPr>
        <p:txBody>
          <a:bodyPr wrap="square" rtlCol="0">
            <a:spAutoFit/>
          </a:bodyPr>
          <a:lstStyle/>
          <a:p>
            <a:r>
              <a:rPr lang="en-US" dirty="0"/>
              <a:t># optional argument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133600" y="5498069"/>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workspace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normAutofit/>
          </a:bodyPr>
          <a:lstStyle/>
          <a:p>
            <a:pPr marL="0" indent="0">
              <a:buNone/>
            </a:pP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a:t>
            </a:r>
          </a:p>
          <a:p>
            <a:pPr marL="0" indent="0">
              <a:buNone/>
            </a:pPr>
            <a:endParaRPr lang="en-US" sz="2400" dirty="0">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a:t>
            </a:r>
          </a:p>
          <a:p>
            <a:pPr marL="0" indent="0">
              <a:buNone/>
            </a:pPr>
            <a:endParaRPr lang="en-US" sz="2400" dirty="0">
              <a:latin typeface="Aptos" panose="020B0004020202020204" pitchFamily="34" charset="0"/>
              <a:cs typeface="Courier New" panose="02070309020205020404" pitchFamily="49" charset="0"/>
            </a:endParaRP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 Branch")</a:t>
            </a:r>
          </a:p>
          <a:p>
            <a:pPr marL="0" indent="0">
              <a:buNone/>
            </a:pPr>
            <a:r>
              <a:rPr lang="en-US" sz="2400" dirty="0">
                <a:latin typeface="Aptos" panose="020B0004020202020204" pitchFamily="34" charset="0"/>
                <a:cs typeface="Courier New" panose="02070309020205020404" pitchFamily="49" charset="0"/>
              </a:rPr>
              <a:t>[1] "Trevor Branch"</a:t>
            </a:r>
          </a:p>
          <a:p>
            <a:pPr marL="0" indent="0">
              <a:buNone/>
            </a:pPr>
            <a:endParaRPr lang="en-US" dirty="0"/>
          </a:p>
        </p:txBody>
      </p:sp>
      <p:sp>
        <p:nvSpPr>
          <p:cNvPr id="4" name="TextBox 3"/>
          <p:cNvSpPr txBox="1"/>
          <p:nvPr/>
        </p:nvSpPr>
        <p:spPr>
          <a:xfrm>
            <a:off x="739254" y="1437651"/>
            <a:ext cx="5555776" cy="369332"/>
          </a:xfrm>
          <a:prstGeom prst="rect">
            <a:avLst/>
          </a:prstGeom>
          <a:noFill/>
        </p:spPr>
        <p:txBody>
          <a:bodyPr wrap="square" rtlCol="0">
            <a:spAutoFit/>
          </a:bodyPr>
          <a:lstStyle/>
          <a:p>
            <a:r>
              <a:rPr lang="en-US" dirty="0"/>
              <a:t># Characters can also be assigned to objects</a:t>
            </a:r>
          </a:p>
        </p:txBody>
      </p:sp>
      <p:sp>
        <p:nvSpPr>
          <p:cNvPr id="5" name="TextBox 4"/>
          <p:cNvSpPr txBox="1"/>
          <p:nvPr/>
        </p:nvSpPr>
        <p:spPr>
          <a:xfrm>
            <a:off x="752901" y="2497636"/>
            <a:ext cx="4995081" cy="646331"/>
          </a:xfrm>
          <a:prstGeom prst="rect">
            <a:avLst/>
          </a:prstGeom>
          <a:noFill/>
        </p:spPr>
        <p:txBody>
          <a:bodyPr wrap="square" rtlCol="0">
            <a:spAutoFit/>
          </a:bodyPr>
          <a:lstStyle/>
          <a:p>
            <a:r>
              <a:rPr lang="en-US" dirty="0"/>
              <a:t># Usually we use double quotation marks, but      # single quotes are treated the same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562" y="1846916"/>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873457" y="3738646"/>
            <a:ext cx="8206854" cy="646331"/>
          </a:xfrm>
          <a:prstGeom prst="rect">
            <a:avLst/>
          </a:prstGeom>
          <a:noFill/>
        </p:spPr>
        <p:txBody>
          <a:bodyPr wrap="square" rtlCol="0">
            <a:spAutoFit/>
          </a:bodyPr>
          <a:lstStyle/>
          <a:p>
            <a:r>
              <a:rPr lang="en-US" dirty="0"/>
              <a:t># Surrounding a command in ( ) will display </a:t>
            </a:r>
          </a:p>
          <a:p>
            <a:r>
              <a:rPr lang="en-US" dirty="0"/>
              <a:t># the assigned value in the R console; Can include spaces</a:t>
            </a:r>
          </a:p>
        </p:txBody>
      </p:sp>
    </p:spTree>
    <p:extLst>
      <p:ext uri="{BB962C8B-B14F-4D97-AF65-F5344CB8AC3E}">
        <p14:creationId xmlns:p14="http://schemas.microsoft.com/office/powerpoint/2010/main" val="552704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a:xfrm>
            <a:off x="838200" y="1381125"/>
            <a:ext cx="10515600" cy="4795838"/>
          </a:xfrm>
        </p:spPr>
        <p:txBody>
          <a:bodyPr>
            <a:normAutofit fontScale="92500" lnSpcReduction="20000"/>
          </a:bodyPr>
          <a:lstStyle/>
          <a:p>
            <a:r>
              <a:rPr lang="en-US" dirty="0"/>
              <a:t>RStudio: just look at the top-right Workspace tab</a:t>
            </a:r>
          </a:p>
          <a:p>
            <a:r>
              <a:rPr lang="en-US" dirty="0"/>
              <a:t>Alternatively (and more generally):</a:t>
            </a:r>
            <a:endParaRPr lang="en-US" sz="2400" dirty="0">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print(answer) </a:t>
            </a:r>
          </a:p>
          <a:p>
            <a:pPr marL="0" indent="0">
              <a:buNone/>
            </a:pPr>
            <a:r>
              <a:rPr lang="en-US" sz="2400" dirty="0">
                <a:latin typeface="Aptos" panose="020B0004020202020204" pitchFamily="34" charset="0"/>
                <a:cs typeface="Courier New" panose="02070309020205020404" pitchFamily="49" charset="0"/>
              </a:rPr>
              <a:t>[1] 0.9162907 </a:t>
            </a: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answer </a:t>
            </a:r>
          </a:p>
          <a:p>
            <a:pPr marL="0" indent="0">
              <a:buNone/>
            </a:pPr>
            <a:r>
              <a:rPr lang="en-US" sz="2400" dirty="0">
                <a:latin typeface="Aptos" panose="020B0004020202020204" pitchFamily="34" charset="0"/>
                <a:cs typeface="Courier New" panose="02070309020205020404" pitchFamily="49" charset="0"/>
              </a:rPr>
              <a:t>[1] 0.9162907</a:t>
            </a: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latin typeface="Aptos" panose="020B0004020202020204" pitchFamily="34" charset="0"/>
                <a:cs typeface="Courier New" panose="02070309020205020404" pitchFamily="49" charset="0"/>
              </a:rPr>
              <a:t> </a:t>
            </a:r>
          </a:p>
          <a:p>
            <a:pPr marL="0" indent="0">
              <a:buNone/>
            </a:pPr>
            <a:r>
              <a:rPr lang="en-US" sz="2400" dirty="0">
                <a:solidFill>
                  <a:srgbClr val="FF0000"/>
                </a:solidFill>
                <a:latin typeface="Aptos" panose="020B0004020202020204" pitchFamily="34" charset="0"/>
                <a:cs typeface="Courier New" panose="02070309020205020404" pitchFamily="49" charset="0"/>
              </a:rPr>
              <a:t>&gt; answer * 10 </a:t>
            </a:r>
          </a:p>
          <a:p>
            <a:pPr marL="0" indent="0">
              <a:buNone/>
            </a:pPr>
            <a:r>
              <a:rPr lang="en-US" sz="2400" dirty="0">
                <a:latin typeface="Aptos" panose="020B0004020202020204" pitchFamily="34" charset="0"/>
                <a:cs typeface="Courier New" panose="02070309020205020404" pitchFamily="49" charset="0"/>
              </a:rPr>
              <a:t>[1] 9.162907</a:t>
            </a:r>
          </a:p>
        </p:txBody>
      </p:sp>
      <p:sp>
        <p:nvSpPr>
          <p:cNvPr id="4" name="TextBox 3"/>
          <p:cNvSpPr txBox="1"/>
          <p:nvPr/>
        </p:nvSpPr>
        <p:spPr>
          <a:xfrm>
            <a:off x="883157" y="2450371"/>
            <a:ext cx="5089018" cy="369332"/>
          </a:xfrm>
          <a:prstGeom prst="rect">
            <a:avLst/>
          </a:prstGeom>
          <a:noFill/>
        </p:spPr>
        <p:txBody>
          <a:bodyPr wrap="square" rtlCol="0">
            <a:spAutoFit/>
          </a:bodyPr>
          <a:lstStyle/>
          <a:p>
            <a:r>
              <a:rPr lang="en-US" dirty="0"/>
              <a:t># Very general command, works on everything</a:t>
            </a:r>
          </a:p>
        </p:txBody>
      </p:sp>
      <p:sp>
        <p:nvSpPr>
          <p:cNvPr id="5" name="TextBox 4"/>
          <p:cNvSpPr txBox="1"/>
          <p:nvPr/>
        </p:nvSpPr>
        <p:spPr>
          <a:xfrm>
            <a:off x="814350" y="5016121"/>
            <a:ext cx="5395950" cy="369332"/>
          </a:xfrm>
          <a:prstGeom prst="rect">
            <a:avLst/>
          </a:prstGeom>
          <a:noFill/>
        </p:spPr>
        <p:txBody>
          <a:bodyPr wrap="square" rtlCol="0">
            <a:spAutoFit/>
          </a:bodyPr>
          <a:lstStyle/>
          <a:p>
            <a:r>
              <a:rPr lang="en-US" dirty="0"/>
              <a:t># 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82C8-5139-EB68-2607-09F3900A7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C4EA1-250D-F205-4B72-8DE58957E31B}"/>
              </a:ext>
            </a:extLst>
          </p:cNvPr>
          <p:cNvSpPr txBox="1">
            <a:spLocks/>
          </p:cNvSpPr>
          <p:nvPr/>
        </p:nvSpPr>
        <p:spPr>
          <a:xfrm>
            <a:off x="457200" y="205979"/>
            <a:ext cx="82296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objectives</a:t>
            </a:r>
          </a:p>
        </p:txBody>
      </p:sp>
      <p:sp>
        <p:nvSpPr>
          <p:cNvPr id="3" name="Content Placeholder 2">
            <a:extLst>
              <a:ext uri="{FF2B5EF4-FFF2-40B4-BE49-F238E27FC236}">
                <a16:creationId xmlns:a16="http://schemas.microsoft.com/office/drawing/2014/main" id="{31B9211E-B493-576B-B9EB-06CCF5923A29}"/>
              </a:ext>
            </a:extLst>
          </p:cNvPr>
          <p:cNvSpPr txBox="1">
            <a:spLocks/>
          </p:cNvSpPr>
          <p:nvPr/>
        </p:nvSpPr>
        <p:spPr>
          <a:xfrm>
            <a:off x="457200" y="1200151"/>
            <a:ext cx="8229600" cy="339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familiar with R….</a:t>
            </a:r>
          </a:p>
          <a:p>
            <a:pPr lvl="1"/>
            <a:r>
              <a:rPr lang="en-US" dirty="0"/>
              <a:t>how to download R and R studio</a:t>
            </a:r>
          </a:p>
          <a:p>
            <a:pPr lvl="1"/>
            <a:r>
              <a:rPr lang="en-US" dirty="0"/>
              <a:t>setting up R studio</a:t>
            </a:r>
          </a:p>
          <a:p>
            <a:pPr lvl="1"/>
            <a:r>
              <a:rPr lang="en-US" dirty="0"/>
              <a:t>basic R functions</a:t>
            </a:r>
          </a:p>
          <a:p>
            <a:pPr lvl="1"/>
            <a:r>
              <a:rPr lang="en-US" dirty="0"/>
              <a:t>data types in R</a:t>
            </a:r>
          </a:p>
          <a:p>
            <a:pPr lvl="1"/>
            <a:r>
              <a:rPr lang="en-US" dirty="0"/>
              <a:t>installing a package</a:t>
            </a:r>
          </a:p>
          <a:p>
            <a:pPr lvl="1"/>
            <a:endParaRPr lang="en-US" dirty="0"/>
          </a:p>
          <a:p>
            <a:r>
              <a:rPr lang="en-US" dirty="0"/>
              <a:t>Working with </a:t>
            </a:r>
            <a:r>
              <a:rPr lang="en-US" dirty="0" err="1"/>
              <a:t>dplyr</a:t>
            </a:r>
            <a:endParaRPr lang="en-US" dirty="0"/>
          </a:p>
          <a:p>
            <a:pPr lvl="1"/>
            <a:r>
              <a:rPr lang="en-US" dirty="0"/>
              <a:t>understanding a data frame</a:t>
            </a:r>
          </a:p>
          <a:p>
            <a:pPr lvl="1"/>
            <a:r>
              <a:rPr lang="en-US" dirty="0"/>
              <a:t>working with the common ‘verbs’</a:t>
            </a:r>
          </a:p>
          <a:p>
            <a:pPr lvl="1"/>
            <a:endParaRPr lang="en-US" dirty="0"/>
          </a:p>
          <a:p>
            <a:pPr lvl="1"/>
            <a:endParaRPr lang="en-US" dirty="0"/>
          </a:p>
          <a:p>
            <a:pPr marL="0" indent="0">
              <a:buNone/>
            </a:pPr>
            <a:endParaRPr lang="en-US" dirty="0"/>
          </a:p>
        </p:txBody>
      </p:sp>
      <p:pic>
        <p:nvPicPr>
          <p:cNvPr id="20484" name="Picture 4">
            <a:extLst>
              <a:ext uri="{FF2B5EF4-FFF2-40B4-BE49-F238E27FC236}">
                <a16:creationId xmlns:a16="http://schemas.microsoft.com/office/drawing/2014/main" id="{F8F0774F-E461-82D1-EB6B-8ACE3B9697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69"/>
          <a:stretch/>
        </p:blipFill>
        <p:spPr bwMode="auto">
          <a:xfrm>
            <a:off x="6737131" y="3761937"/>
            <a:ext cx="4624552" cy="250825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1 R and RStudio: Installation and Setup – An Introduction to Data Analysis">
            <a:extLst>
              <a:ext uri="{FF2B5EF4-FFF2-40B4-BE49-F238E27FC236}">
                <a16:creationId xmlns:a16="http://schemas.microsoft.com/office/drawing/2014/main" id="{65407A01-6C1D-1E41-6815-555FA0658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580" y="808635"/>
            <a:ext cx="4656082" cy="250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5658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objects</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 To find a list of all objects in the workspace</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ls</a:t>
            </a:r>
            <a:r>
              <a:rPr lang="en-US" sz="2400" dirty="0">
                <a:solidFill>
                  <a:srgbClr val="FF0000"/>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[1] "answer" "</a:t>
            </a:r>
            <a:r>
              <a:rPr lang="en-US" sz="2400" dirty="0" err="1">
                <a:latin typeface="Aptos" panose="020B0004020202020204" pitchFamily="34" charset="0"/>
                <a:cs typeface="Courier New" panose="02070309020205020404" pitchFamily="49" charset="0"/>
              </a:rPr>
              <a:t>myName</a:t>
            </a:r>
            <a:r>
              <a:rPr lang="en-US" sz="2400" dirty="0">
                <a:latin typeface="Aptos" panose="020B0004020202020204" pitchFamily="34" charset="0"/>
                <a:cs typeface="Courier New" panose="02070309020205020404" pitchFamily="49" charset="0"/>
              </a:rPr>
              <a:t>"</a:t>
            </a:r>
          </a:p>
          <a:p>
            <a:pPr marL="0" indent="0">
              <a:buNone/>
            </a:pPr>
            <a:r>
              <a:rPr lang="en-US" dirty="0"/>
              <a:t># To remove an object</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rm</a:t>
            </a:r>
            <a:r>
              <a:rPr lang="en-US" sz="2400" dirty="0">
                <a:solidFill>
                  <a:srgbClr val="FF0000"/>
                </a:solidFill>
                <a:latin typeface="Aptos" panose="020B0004020202020204" pitchFamily="34" charset="0"/>
                <a:cs typeface="Courier New" panose="02070309020205020404" pitchFamily="49" charset="0"/>
              </a:rPr>
              <a:t>(answer)</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ls</a:t>
            </a:r>
            <a:r>
              <a:rPr lang="en-US" sz="2400" dirty="0">
                <a:solidFill>
                  <a:srgbClr val="FF0000"/>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[1] "</a:t>
            </a:r>
            <a:r>
              <a:rPr lang="en-US" sz="2400" dirty="0" err="1">
                <a:latin typeface="Aptos" panose="020B0004020202020204" pitchFamily="34" charset="0"/>
                <a:cs typeface="Courier New" panose="02070309020205020404" pitchFamily="49" charset="0"/>
              </a:rPr>
              <a:t>myName</a:t>
            </a:r>
            <a:r>
              <a:rPr lang="en-US" sz="2400" dirty="0">
                <a:latin typeface="Aptos" panose="020B0004020202020204" pitchFamily="34" charset="0"/>
                <a:cs typeface="Courier New" panose="02070309020205020404" pitchFamily="49" charset="0"/>
              </a:rPr>
              <a:t>"</a:t>
            </a:r>
          </a:p>
          <a:p>
            <a:r>
              <a:rPr lang="en-US" dirty="0"/>
              <a:t>To remove </a:t>
            </a:r>
            <a:r>
              <a:rPr lang="en-US" b="1" dirty="0"/>
              <a:t>all </a:t>
            </a:r>
            <a:r>
              <a:rPr lang="en-US" dirty="0"/>
              <a:t>objects</a:t>
            </a: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a:solidFill>
                  <a:srgbClr val="0000FF"/>
                </a:solidFill>
                <a:latin typeface="Aptos" panose="020B0004020202020204" pitchFamily="34" charset="0"/>
                <a:cs typeface="Courier New" panose="02070309020205020404" pitchFamily="49" charset="0"/>
              </a:rPr>
              <a:t>&gt; rm(list = ls())</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ls</a:t>
            </a:r>
            <a:r>
              <a:rPr lang="en-US" sz="2400" dirty="0">
                <a:solidFill>
                  <a:srgbClr val="0000FF"/>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character(0)</a:t>
            </a:r>
          </a:p>
        </p:txBody>
      </p:sp>
      <p:sp>
        <p:nvSpPr>
          <p:cNvPr id="4" name="TextBox 3"/>
          <p:cNvSpPr txBox="1"/>
          <p:nvPr/>
        </p:nvSpPr>
        <p:spPr>
          <a:xfrm>
            <a:off x="3125655" y="5534462"/>
            <a:ext cx="5012960" cy="369332"/>
          </a:xfrm>
          <a:prstGeom prst="rect">
            <a:avLst/>
          </a:prstGeom>
          <a:noFill/>
        </p:spPr>
        <p:txBody>
          <a:bodyPr wrap="square" rtlCol="0">
            <a:spAutoFit/>
          </a:bodyPr>
          <a:lstStyle/>
          <a:p>
            <a:r>
              <a:rPr lang="en-US" dirty="0"/>
              <a:t>Nothing left in workspace</a:t>
            </a:r>
          </a:p>
        </p:txBody>
      </p:sp>
    </p:spTree>
    <p:extLst>
      <p:ext uri="{BB962C8B-B14F-4D97-AF65-F5344CB8AC3E}">
        <p14:creationId xmlns:p14="http://schemas.microsoft.com/office/powerpoint/2010/main" val="1915885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30DB-C58F-45B3-688E-C20F0C1FC18B}"/>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7E690E91-0EF9-61B2-3AD9-9A9E1DD47C2F}"/>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86557DA6-E338-F1B9-2B15-0105CD4C0B9B}"/>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9698" name="Picture 2" descr="R Data types 101, or What kind of data do I have? | R (for ecology)">
            <a:extLst>
              <a:ext uri="{FF2B5EF4-FFF2-40B4-BE49-F238E27FC236}">
                <a16:creationId xmlns:a16="http://schemas.microsoft.com/office/drawing/2014/main" id="{1A1A8E6E-D248-EB63-3A27-E6849502F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388" y="2617076"/>
            <a:ext cx="5350483" cy="382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6980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normAutofit/>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a:xfrm>
            <a:off x="704850" y="1276350"/>
            <a:ext cx="10515600" cy="5581650"/>
          </a:xfrm>
        </p:spPr>
        <p:txBody>
          <a:bodyPr>
            <a:noAutofit/>
          </a:bodyPr>
          <a:lstStyle/>
          <a:p>
            <a:pPr marL="0" indent="0">
              <a:buNone/>
            </a:pPr>
            <a:r>
              <a:rPr lang="en-US" sz="1500" dirty="0">
                <a:solidFill>
                  <a:srgbClr val="FF0000"/>
                </a:solidFill>
                <a:latin typeface="Aptos" panose="020B0004020202020204" pitchFamily="34" charset="0"/>
                <a:cs typeface="Courier New" panose="02070309020205020404" pitchFamily="49" charset="0"/>
              </a:rPr>
              <a:t>&gt; answer &lt;- log(2.718282)</a:t>
            </a:r>
          </a:p>
          <a:p>
            <a:pPr marL="0" indent="0">
              <a:buNone/>
            </a:pPr>
            <a:r>
              <a:rPr lang="en-US" sz="1500" dirty="0">
                <a:solidFill>
                  <a:srgbClr val="FF0000"/>
                </a:solidFill>
                <a:latin typeface="Aptos" panose="020B0004020202020204" pitchFamily="34" charset="0"/>
                <a:cs typeface="Courier New" panose="02070309020205020404" pitchFamily="49" charset="0"/>
              </a:rPr>
              <a:t>&gt; answer</a:t>
            </a:r>
          </a:p>
          <a:p>
            <a:pPr marL="0" indent="0">
              <a:buNone/>
            </a:pPr>
            <a:r>
              <a:rPr lang="en-US" sz="1500" dirty="0">
                <a:latin typeface="Aptos" panose="020B0004020202020204" pitchFamily="34" charset="0"/>
                <a:cs typeface="Courier New" panose="02070309020205020404" pitchFamily="49" charset="0"/>
              </a:rPr>
              <a:t>[1] 1</a:t>
            </a:r>
          </a:p>
          <a:p>
            <a:pPr marL="0" indent="0">
              <a:buNone/>
            </a:pPr>
            <a:r>
              <a:rPr lang="en-US" sz="1500" dirty="0"/>
              <a:t># Is it numeric or text? </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mode(answer)</a:t>
            </a:r>
          </a:p>
          <a:p>
            <a:pPr marL="0" indent="0">
              <a:buNone/>
            </a:pPr>
            <a:r>
              <a:rPr lang="en-US" sz="1500" dirty="0">
                <a:latin typeface="Aptos" panose="020B0004020202020204" pitchFamily="34" charset="0"/>
                <a:cs typeface="Courier New" panose="02070309020205020404" pitchFamily="49" charset="0"/>
              </a:rPr>
              <a:t>[1] "numeric"</a:t>
            </a:r>
          </a:p>
          <a:p>
            <a:pPr marL="0" indent="0">
              <a:buNone/>
            </a:pPr>
            <a:r>
              <a:rPr lang="en-US" sz="1500" dirty="0"/>
              <a:t># Part of a family of </a:t>
            </a:r>
            <a:r>
              <a:rPr lang="en-US" sz="1500" dirty="0">
                <a:latin typeface="Aptos" panose="020B0004020202020204" pitchFamily="34" charset="0"/>
                <a:cs typeface="Courier New" panose="02070309020205020404" pitchFamily="49" charset="0"/>
              </a:rPr>
              <a:t>is.</a:t>
            </a:r>
            <a:r>
              <a:rPr lang="en-US" sz="1500" dirty="0"/>
              <a:t> functions</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is.numeric</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TRUE</a:t>
            </a:r>
          </a:p>
          <a:p>
            <a:pPr marL="0" indent="0">
              <a:buNone/>
            </a:pPr>
            <a:r>
              <a:rPr lang="en-US" sz="1500" dirty="0"/>
              <a:t>Specifically, what type of object is it?</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typeof</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"double”</a:t>
            </a:r>
          </a:p>
          <a:p>
            <a:pPr marL="0" indent="0">
              <a:buNone/>
            </a:pPr>
            <a:r>
              <a:rPr lang="en-US" sz="1500" dirty="0"/>
              <a:t>The </a:t>
            </a:r>
            <a:r>
              <a:rPr lang="en-US" sz="1500" dirty="0">
                <a:latin typeface="Aptos" panose="020B0004020202020204" pitchFamily="34" charset="0"/>
                <a:cs typeface="Courier New" panose="02070309020205020404" pitchFamily="49" charset="0"/>
              </a:rPr>
              <a:t>as.</a:t>
            </a:r>
            <a:r>
              <a:rPr lang="en-US" sz="1500" dirty="0"/>
              <a:t> functions </a:t>
            </a:r>
            <a:r>
              <a:rPr lang="en-US" sz="1500" b="1" dirty="0"/>
              <a:t>coerce</a:t>
            </a:r>
            <a:r>
              <a:rPr lang="en-US" sz="1500" dirty="0"/>
              <a:t> objects from one type to another</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answer &lt;- </a:t>
            </a:r>
            <a:r>
              <a:rPr lang="en-US" sz="1500" dirty="0" err="1">
                <a:solidFill>
                  <a:srgbClr val="FF0000"/>
                </a:solidFill>
                <a:latin typeface="Aptos" panose="020B0004020202020204" pitchFamily="34" charset="0"/>
                <a:cs typeface="Courier New" panose="02070309020205020404" pitchFamily="49" charset="0"/>
              </a:rPr>
              <a:t>as.integer</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typeof</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"integer"</a:t>
            </a:r>
          </a:p>
        </p:txBody>
      </p:sp>
    </p:spTree>
    <p:extLst>
      <p:ext uri="{BB962C8B-B14F-4D97-AF65-F5344CB8AC3E}">
        <p14:creationId xmlns:p14="http://schemas.microsoft.com/office/powerpoint/2010/main" val="43931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88" y="52430"/>
            <a:ext cx="10515600" cy="1325563"/>
          </a:xfrm>
        </p:spPr>
        <p:txBody>
          <a:bodyPr/>
          <a:lstStyle/>
          <a:p>
            <a:r>
              <a:rPr lang="en-GB" dirty="0"/>
              <a:t>Everything is a vector</a:t>
            </a:r>
          </a:p>
        </p:txBody>
      </p:sp>
      <p:sp>
        <p:nvSpPr>
          <p:cNvPr id="3" name="Content Placeholder 2"/>
          <p:cNvSpPr>
            <a:spLocks noGrp="1"/>
          </p:cNvSpPr>
          <p:nvPr>
            <p:ph idx="1"/>
          </p:nvPr>
        </p:nvSpPr>
        <p:spPr>
          <a:xfrm>
            <a:off x="1914364" y="1485404"/>
            <a:ext cx="9348722" cy="3887192"/>
          </a:xfrm>
        </p:spPr>
        <p:txBody>
          <a:bodyPr>
            <a:normAutofit/>
          </a:bodyPr>
          <a:lstStyle/>
          <a:p>
            <a:r>
              <a:rPr lang="en-GB" sz="3200" dirty="0"/>
              <a:t>Vectors are the most basic unit of storage in R</a:t>
            </a:r>
          </a:p>
          <a:p>
            <a:endParaRPr lang="en-GB" sz="3200" dirty="0"/>
          </a:p>
          <a:p>
            <a:r>
              <a:rPr lang="en-GB" sz="3200" dirty="0"/>
              <a:t>Vectors are ordered sets of values of the same type</a:t>
            </a:r>
          </a:p>
          <a:p>
            <a:pPr lvl="1"/>
            <a:r>
              <a:rPr lang="en-GB" sz="2800" dirty="0"/>
              <a:t>Numeric</a:t>
            </a:r>
          </a:p>
          <a:p>
            <a:pPr lvl="1"/>
            <a:r>
              <a:rPr lang="en-GB" sz="2800" dirty="0"/>
              <a:t>Character (text)</a:t>
            </a:r>
          </a:p>
          <a:p>
            <a:pPr lvl="1"/>
            <a:r>
              <a:rPr lang="en-GB" sz="2800" dirty="0"/>
              <a:t>Logical (TRUE or FALSE)</a:t>
            </a:r>
          </a:p>
          <a:p>
            <a:pPr lvl="1"/>
            <a:r>
              <a:rPr lang="en-GB" sz="2800" dirty="0"/>
              <a:t>Date etc…</a:t>
            </a:r>
          </a:p>
        </p:txBody>
      </p:sp>
      <p:grpSp>
        <p:nvGrpSpPr>
          <p:cNvPr id="6" name="Group 5"/>
          <p:cNvGrpSpPr/>
          <p:nvPr/>
        </p:nvGrpSpPr>
        <p:grpSpPr>
          <a:xfrm>
            <a:off x="3095436" y="5219458"/>
            <a:ext cx="6083845" cy="1372379"/>
            <a:chOff x="1530077" y="4750534"/>
            <a:chExt cx="6083845" cy="1372379"/>
          </a:xfrm>
        </p:grpSpPr>
        <p:sp>
          <p:nvSpPr>
            <p:cNvPr id="4" name="Rectangle 3"/>
            <p:cNvSpPr/>
            <p:nvPr/>
          </p:nvSpPr>
          <p:spPr>
            <a:xfrm>
              <a:off x="2979575" y="4750534"/>
              <a:ext cx="2119491" cy="923330"/>
            </a:xfrm>
            <a:prstGeom prst="rect">
              <a:avLst/>
            </a:prstGeom>
          </p:spPr>
          <p:txBody>
            <a:bodyPr wrap="none">
              <a:spAutoFit/>
            </a:bodyPr>
            <a:lstStyle/>
            <a:p>
              <a:r>
                <a:rPr lang="en-GB" sz="5400" dirty="0">
                  <a:latin typeface="Aptos" panose="020B0004020202020204" pitchFamily="34" charset="0"/>
                </a:rPr>
                <a:t>10 -&gt; x</a:t>
              </a:r>
            </a:p>
          </p:txBody>
        </p:sp>
        <p:sp>
          <p:nvSpPr>
            <p:cNvPr id="5" name="TextBox 4"/>
            <p:cNvSpPr txBox="1"/>
            <p:nvPr/>
          </p:nvSpPr>
          <p:spPr>
            <a:xfrm>
              <a:off x="1530077" y="5661248"/>
              <a:ext cx="6083845" cy="461665"/>
            </a:xfrm>
            <a:prstGeom prst="rect">
              <a:avLst/>
            </a:prstGeom>
            <a:noFill/>
          </p:spPr>
          <p:txBody>
            <a:bodyPr wrap="none" rtlCol="0">
              <a:spAutoFit/>
            </a:bodyPr>
            <a:lstStyle/>
            <a:p>
              <a:r>
                <a:rPr lang="en-GB" sz="2400" dirty="0"/>
                <a:t>x is a vector of length 1 with 10 as its first value</a:t>
              </a:r>
            </a:p>
          </p:txBody>
        </p:sp>
      </p:grpSp>
    </p:spTree>
    <p:extLst>
      <p:ext uri="{BB962C8B-B14F-4D97-AF65-F5344CB8AC3E}">
        <p14:creationId xmlns:p14="http://schemas.microsoft.com/office/powerpoint/2010/main" val="381425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vectors manually</a:t>
            </a:r>
          </a:p>
        </p:txBody>
      </p:sp>
      <p:sp>
        <p:nvSpPr>
          <p:cNvPr id="3" name="Content Placeholder 2"/>
          <p:cNvSpPr>
            <a:spLocks noGrp="1"/>
          </p:cNvSpPr>
          <p:nvPr>
            <p:ph idx="1"/>
          </p:nvPr>
        </p:nvSpPr>
        <p:spPr/>
        <p:txBody>
          <a:bodyPr/>
          <a:lstStyle/>
          <a:p>
            <a:pPr marL="0" indent="0">
              <a:buNone/>
            </a:pPr>
            <a:r>
              <a:rPr lang="en-GB" dirty="0"/>
              <a:t>#Use the </a:t>
            </a:r>
            <a:r>
              <a:rPr lang="en-GB" dirty="0">
                <a:solidFill>
                  <a:srgbClr val="7F0055"/>
                </a:solidFill>
                <a:latin typeface="Aptos" panose="020B0004020202020204" pitchFamily="34" charset="0"/>
                <a:cs typeface="Courier New" panose="02070309020205020404" pitchFamily="49" charset="0"/>
              </a:rPr>
              <a:t>c</a:t>
            </a:r>
            <a:r>
              <a:rPr lang="en-GB" dirty="0"/>
              <a:t> (combine) function</a:t>
            </a:r>
          </a:p>
          <a:p>
            <a:endParaRPr lang="en-GB" dirty="0"/>
          </a:p>
          <a:p>
            <a:endParaRPr lang="en-GB" dirty="0"/>
          </a:p>
          <a:p>
            <a:endParaRPr lang="en-GB" dirty="0"/>
          </a:p>
          <a:p>
            <a:endParaRPr lang="en-GB" dirty="0"/>
          </a:p>
          <a:p>
            <a:pPr marL="0" indent="0">
              <a:buNone/>
            </a:pPr>
            <a:r>
              <a:rPr lang="en-GB" dirty="0"/>
              <a:t>#Data must be of the same type</a:t>
            </a:r>
          </a:p>
        </p:txBody>
      </p:sp>
      <p:sp>
        <p:nvSpPr>
          <p:cNvPr id="4" name="Rectangle 3"/>
          <p:cNvSpPr/>
          <p:nvPr/>
        </p:nvSpPr>
        <p:spPr>
          <a:xfrm>
            <a:off x="1496368" y="2454796"/>
            <a:ext cx="10390832" cy="1200329"/>
          </a:xfrm>
          <a:prstGeom prst="rect">
            <a:avLst/>
          </a:prstGeom>
        </p:spPr>
        <p:txBody>
          <a:bodyPr wrap="square">
            <a:spAutoFit/>
          </a:bodyPr>
          <a:lstStyle/>
          <a:p>
            <a:r>
              <a:rPr lang="en-GB" sz="2400" dirty="0">
                <a:solidFill>
                  <a:srgbClr val="FF0000"/>
                </a:solidFill>
                <a:latin typeface="Aptos" panose="020B0004020202020204" pitchFamily="34" charset="0"/>
              </a:rPr>
              <a:t>c(1,2,4,6,3) -&gt; </a:t>
            </a:r>
            <a:r>
              <a:rPr lang="en-GB" sz="2400" dirty="0" err="1">
                <a:solidFill>
                  <a:srgbClr val="FF0000"/>
                </a:solidFill>
                <a:latin typeface="Aptos" panose="020B0004020202020204" pitchFamily="34" charset="0"/>
              </a:rPr>
              <a:t>simple.vector</a:t>
            </a:r>
            <a:endParaRPr lang="en-GB" sz="2400" dirty="0">
              <a:solidFill>
                <a:srgbClr val="FF0000"/>
              </a:solidFill>
              <a:latin typeface="Aptos" panose="020B0004020202020204" pitchFamily="34" charset="0"/>
            </a:endParaRPr>
          </a:p>
          <a:p>
            <a:endParaRPr lang="en-GB" sz="2400" dirty="0">
              <a:solidFill>
                <a:srgbClr val="FF0000"/>
              </a:solidFill>
              <a:latin typeface="Aptos" panose="020B0004020202020204" pitchFamily="34" charset="0"/>
            </a:endParaRPr>
          </a:p>
          <a:p>
            <a:r>
              <a:rPr lang="en-GB" sz="2400" dirty="0">
                <a:solidFill>
                  <a:srgbClr val="FF0000"/>
                </a:solidFill>
                <a:latin typeface="Aptos" panose="020B0004020202020204" pitchFamily="34" charset="0"/>
              </a:rPr>
              <a:t>c("simon","</a:t>
            </a:r>
            <a:r>
              <a:rPr lang="en-GB" sz="2400" dirty="0" err="1">
                <a:solidFill>
                  <a:srgbClr val="FF0000"/>
                </a:solidFill>
                <a:latin typeface="Aptos" panose="020B0004020202020204" pitchFamily="34" charset="0"/>
              </a:rPr>
              <a:t>laura</a:t>
            </a:r>
            <a:r>
              <a:rPr lang="en-GB" sz="2400" dirty="0">
                <a:solidFill>
                  <a:srgbClr val="FF0000"/>
                </a:solidFill>
                <a:latin typeface="Aptos" panose="020B0004020202020204" pitchFamily="34" charset="0"/>
              </a:rPr>
              <a:t>","</a:t>
            </a:r>
            <a:r>
              <a:rPr lang="en-GB" sz="2400" dirty="0" err="1">
                <a:solidFill>
                  <a:srgbClr val="FF0000"/>
                </a:solidFill>
                <a:latin typeface="Aptos" panose="020B0004020202020204" pitchFamily="34" charset="0"/>
              </a:rPr>
              <a:t>sarah</a:t>
            </a:r>
            <a:r>
              <a:rPr lang="en-GB" sz="2400" dirty="0">
                <a:solidFill>
                  <a:srgbClr val="FF0000"/>
                </a:solidFill>
                <a:latin typeface="Aptos" panose="020B0004020202020204" pitchFamily="34" charset="0"/>
              </a:rPr>
              <a:t>","jo","</a:t>
            </a:r>
            <a:r>
              <a:rPr lang="en-GB" sz="2400" dirty="0" err="1">
                <a:solidFill>
                  <a:srgbClr val="FF0000"/>
                </a:solidFill>
                <a:latin typeface="Aptos" panose="020B0004020202020204" pitchFamily="34" charset="0"/>
              </a:rPr>
              <a:t>louise</a:t>
            </a:r>
            <a:r>
              <a:rPr lang="en-GB" sz="2400" dirty="0">
                <a:solidFill>
                  <a:srgbClr val="FF0000"/>
                </a:solidFill>
                <a:latin typeface="Aptos" panose="020B0004020202020204" pitchFamily="34" charset="0"/>
              </a:rPr>
              <a:t>") -&gt; </a:t>
            </a:r>
            <a:r>
              <a:rPr lang="en-GB" sz="2400" dirty="0" err="1">
                <a:solidFill>
                  <a:srgbClr val="FF0000"/>
                </a:solidFill>
                <a:latin typeface="Aptos" panose="020B0004020202020204" pitchFamily="34" charset="0"/>
              </a:rPr>
              <a:t>some.names</a:t>
            </a:r>
            <a:endParaRPr lang="en-GB" sz="2400" dirty="0">
              <a:solidFill>
                <a:srgbClr val="FF0000"/>
              </a:solidFill>
              <a:latin typeface="Aptos" panose="020B0004020202020204" pitchFamily="34" charset="0"/>
            </a:endParaRPr>
          </a:p>
        </p:txBody>
      </p:sp>
      <p:sp>
        <p:nvSpPr>
          <p:cNvPr id="6" name="Rectangle 5"/>
          <p:cNvSpPr/>
          <p:nvPr/>
        </p:nvSpPr>
        <p:spPr>
          <a:xfrm>
            <a:off x="1496368" y="4890245"/>
            <a:ext cx="8766348" cy="830997"/>
          </a:xfrm>
          <a:prstGeom prst="rect">
            <a:avLst/>
          </a:prstGeom>
        </p:spPr>
        <p:txBody>
          <a:bodyPr wrap="square">
            <a:spAutoFit/>
          </a:bodyPr>
          <a:lstStyle/>
          <a:p>
            <a:r>
              <a:rPr lang="en-GB" sz="2400" dirty="0">
                <a:solidFill>
                  <a:srgbClr val="FF0000"/>
                </a:solidFill>
                <a:latin typeface="Aptos" panose="020B0004020202020204" pitchFamily="34" charset="0"/>
              </a:rPr>
              <a:t>names &lt;- c(1,2,3,"fred")</a:t>
            </a:r>
          </a:p>
          <a:p>
            <a:r>
              <a:rPr lang="en-GB" sz="2400" dirty="0">
                <a:latin typeface="Aptos" panose="020B0004020202020204" pitchFamily="34" charset="0"/>
              </a:rPr>
              <a:t>[1] "1"    "2"    "3"    "</a:t>
            </a:r>
            <a:r>
              <a:rPr lang="en-GB" sz="2400" dirty="0" err="1">
                <a:latin typeface="Aptos" panose="020B0004020202020204" pitchFamily="34" charset="0"/>
              </a:rPr>
              <a:t>fred</a:t>
            </a:r>
            <a:r>
              <a:rPr lang="en-GB" sz="2400" dirty="0">
                <a:latin typeface="Aptos" panose="020B0004020202020204" pitchFamily="34" charset="0"/>
              </a:rPr>
              <a:t>"</a:t>
            </a:r>
          </a:p>
        </p:txBody>
      </p:sp>
      <p:grpSp>
        <p:nvGrpSpPr>
          <p:cNvPr id="12" name="Group 11">
            <a:extLst>
              <a:ext uri="{FF2B5EF4-FFF2-40B4-BE49-F238E27FC236}">
                <a16:creationId xmlns:a16="http://schemas.microsoft.com/office/drawing/2014/main" id="{D237AF7F-6DDC-14B3-7169-FCC31CF736EE}"/>
              </a:ext>
            </a:extLst>
          </p:cNvPr>
          <p:cNvGrpSpPr/>
          <p:nvPr/>
        </p:nvGrpSpPr>
        <p:grpSpPr>
          <a:xfrm>
            <a:off x="1323975" y="5715000"/>
            <a:ext cx="8312200" cy="988457"/>
            <a:chOff x="1323975" y="5715000"/>
            <a:chExt cx="8312200" cy="988457"/>
          </a:xfrm>
        </p:grpSpPr>
        <p:cxnSp>
          <p:nvCxnSpPr>
            <p:cNvPr id="7" name="Elbow Connector 6">
              <a:extLst>
                <a:ext uri="{FF2B5EF4-FFF2-40B4-BE49-F238E27FC236}">
                  <a16:creationId xmlns:a16="http://schemas.microsoft.com/office/drawing/2014/main" id="{89B8B9B3-9BD9-10BE-FBD5-D1EB0D3DA9E6}"/>
                </a:ext>
              </a:extLst>
            </p:cNvPr>
            <p:cNvCxnSpPr>
              <a:cxnSpLocks/>
            </p:cNvCxnSpPr>
            <p:nvPr/>
          </p:nvCxnSpPr>
          <p:spPr>
            <a:xfrm>
              <a:off x="1362075" y="5848350"/>
              <a:ext cx="2667000" cy="609600"/>
            </a:xfrm>
            <a:prstGeom prst="bentConnector3">
              <a:avLst>
                <a:gd name="adj1" fmla="val 50000"/>
              </a:avLst>
            </a:prstGeom>
            <a:ln w="82550">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B5ABA61-1CB8-BA95-FD11-044D4B70B7F0}"/>
                </a:ext>
              </a:extLst>
            </p:cNvPr>
            <p:cNvSpPr txBox="1"/>
            <p:nvPr/>
          </p:nvSpPr>
          <p:spPr>
            <a:xfrm>
              <a:off x="3990975" y="6334125"/>
              <a:ext cx="5645200" cy="369332"/>
            </a:xfrm>
            <a:prstGeom prst="rect">
              <a:avLst/>
            </a:prstGeom>
            <a:noFill/>
          </p:spPr>
          <p:txBody>
            <a:bodyPr wrap="none" rtlCol="0">
              <a:spAutoFit/>
            </a:bodyPr>
            <a:lstStyle/>
            <a:p>
              <a:r>
                <a:rPr lang="en-AU" b="1" dirty="0">
                  <a:solidFill>
                    <a:srgbClr val="FF0000"/>
                  </a:solidFill>
                </a:rPr>
                <a:t>Question: What was the class of the object ‘names’? </a:t>
              </a:r>
            </a:p>
          </p:txBody>
        </p:sp>
        <p:sp>
          <p:nvSpPr>
            <p:cNvPr id="11" name="TextBox 10">
              <a:extLst>
                <a:ext uri="{FF2B5EF4-FFF2-40B4-BE49-F238E27FC236}">
                  <a16:creationId xmlns:a16="http://schemas.microsoft.com/office/drawing/2014/main" id="{559319F7-3694-C824-D97C-5F600B0B1CEE}"/>
                </a:ext>
              </a:extLst>
            </p:cNvPr>
            <p:cNvSpPr txBox="1"/>
            <p:nvPr/>
          </p:nvSpPr>
          <p:spPr>
            <a:xfrm>
              <a:off x="1323975" y="5715000"/>
              <a:ext cx="1619250" cy="369332"/>
            </a:xfrm>
            <a:prstGeom prst="rect">
              <a:avLst/>
            </a:prstGeom>
            <a:solidFill>
              <a:schemeClr val="bg2">
                <a:tint val="95000"/>
                <a:satMod val="170000"/>
              </a:schemeClr>
            </a:solidFill>
          </p:spPr>
          <p:txBody>
            <a:bodyPr wrap="square" rtlCol="0">
              <a:spAutoFit/>
            </a:bodyPr>
            <a:lstStyle/>
            <a:p>
              <a:endParaRPr lang="en-AU" dirty="0"/>
            </a:p>
          </p:txBody>
        </p:sp>
      </p:grpSp>
      <p:grpSp>
        <p:nvGrpSpPr>
          <p:cNvPr id="15" name="Group 14">
            <a:extLst>
              <a:ext uri="{FF2B5EF4-FFF2-40B4-BE49-F238E27FC236}">
                <a16:creationId xmlns:a16="http://schemas.microsoft.com/office/drawing/2014/main" id="{8D2943B6-A861-ACF4-B5D0-0D390D627234}"/>
              </a:ext>
            </a:extLst>
          </p:cNvPr>
          <p:cNvGrpSpPr/>
          <p:nvPr/>
        </p:nvGrpSpPr>
        <p:grpSpPr>
          <a:xfrm>
            <a:off x="8620692" y="3581400"/>
            <a:ext cx="3161732" cy="2785184"/>
            <a:chOff x="8620692" y="3581400"/>
            <a:chExt cx="3161732" cy="2785184"/>
          </a:xfrm>
        </p:grpSpPr>
        <p:pic>
          <p:nvPicPr>
            <p:cNvPr id="13" name="Picture 12">
              <a:extLst>
                <a:ext uri="{FF2B5EF4-FFF2-40B4-BE49-F238E27FC236}">
                  <a16:creationId xmlns:a16="http://schemas.microsoft.com/office/drawing/2014/main" id="{478601DD-B564-37A2-1DB7-83ED443A8E4E}"/>
                </a:ext>
              </a:extLst>
            </p:cNvPr>
            <p:cNvPicPr>
              <a:picLocks noChangeAspect="1"/>
            </p:cNvPicPr>
            <p:nvPr/>
          </p:nvPicPr>
          <p:blipFill>
            <a:blip r:embed="rId3"/>
            <a:stretch>
              <a:fillRect/>
            </a:stretch>
          </p:blipFill>
          <p:spPr>
            <a:xfrm>
              <a:off x="8624069" y="3581400"/>
              <a:ext cx="3158355" cy="2769252"/>
            </a:xfrm>
            <a:prstGeom prst="rect">
              <a:avLst/>
            </a:prstGeom>
          </p:spPr>
        </p:pic>
        <p:sp>
          <p:nvSpPr>
            <p:cNvPr id="14" name="Rounded Rectangle 13">
              <a:extLst>
                <a:ext uri="{FF2B5EF4-FFF2-40B4-BE49-F238E27FC236}">
                  <a16:creationId xmlns:a16="http://schemas.microsoft.com/office/drawing/2014/main" id="{81D3051E-0385-4022-C241-7A6595E38952}"/>
                </a:ext>
              </a:extLst>
            </p:cNvPr>
            <p:cNvSpPr/>
            <p:nvPr/>
          </p:nvSpPr>
          <p:spPr>
            <a:xfrm>
              <a:off x="8620692" y="5993204"/>
              <a:ext cx="2009207"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50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655A1-1200-07B7-62B1-5F3191D6F56E}"/>
              </a:ext>
            </a:extLst>
          </p:cNvPr>
          <p:cNvSpPr>
            <a:spLocks noGrp="1"/>
          </p:cNvSpPr>
          <p:nvPr>
            <p:ph type="title"/>
          </p:nvPr>
        </p:nvSpPr>
        <p:spPr/>
        <p:txBody>
          <a:bodyPr/>
          <a:lstStyle/>
          <a:p>
            <a:r>
              <a:rPr lang="en-AU" dirty="0"/>
              <a:t>Catching up on the basics</a:t>
            </a:r>
          </a:p>
        </p:txBody>
      </p:sp>
      <p:sp>
        <p:nvSpPr>
          <p:cNvPr id="3" name="Content Placeholder 2">
            <a:extLst>
              <a:ext uri="{FF2B5EF4-FFF2-40B4-BE49-F238E27FC236}">
                <a16:creationId xmlns:a16="http://schemas.microsoft.com/office/drawing/2014/main" id="{1887C9C9-CA41-3947-1A26-BECB7CD29B40}"/>
              </a:ext>
            </a:extLst>
          </p:cNvPr>
          <p:cNvSpPr>
            <a:spLocks noGrp="1"/>
          </p:cNvSpPr>
          <p:nvPr>
            <p:ph idx="1"/>
          </p:nvPr>
        </p:nvSpPr>
        <p:spPr/>
        <p:txBody>
          <a:bodyPr/>
          <a:lstStyle/>
          <a:p>
            <a:r>
              <a:rPr lang="en-AU" dirty="0"/>
              <a:t>If this was a lot just take a look at this video for some extra practice: </a:t>
            </a:r>
          </a:p>
          <a:p>
            <a:endParaRPr lang="en-AU" dirty="0"/>
          </a:p>
          <a:p>
            <a:endParaRPr lang="en-AU" dirty="0"/>
          </a:p>
        </p:txBody>
      </p:sp>
      <p:pic>
        <p:nvPicPr>
          <p:cNvPr id="4" name="Online Media 3" descr="R programming for ABSOLUTE beginners">
            <a:hlinkClick r:id="" action="ppaction://media"/>
            <a:extLst>
              <a:ext uri="{FF2B5EF4-FFF2-40B4-BE49-F238E27FC236}">
                <a16:creationId xmlns:a16="http://schemas.microsoft.com/office/drawing/2014/main" id="{BF9C08F6-D689-42F9-EFC3-5485749C9DA7}"/>
              </a:ext>
            </a:extLst>
          </p:cNvPr>
          <p:cNvPicPr>
            <a:picLocks noRot="1" noChangeAspect="1"/>
          </p:cNvPicPr>
          <p:nvPr>
            <a:videoFile r:link="rId1"/>
          </p:nvPr>
        </p:nvPicPr>
        <p:blipFill>
          <a:blip r:embed="rId3"/>
          <a:stretch>
            <a:fillRect/>
          </a:stretch>
        </p:blipFill>
        <p:spPr>
          <a:xfrm>
            <a:off x="3175876" y="2480222"/>
            <a:ext cx="7113752" cy="4019270"/>
          </a:xfrm>
          <a:prstGeom prst="rect">
            <a:avLst/>
          </a:prstGeom>
        </p:spPr>
      </p:pic>
    </p:spTree>
    <p:extLst>
      <p:ext uri="{BB962C8B-B14F-4D97-AF65-F5344CB8AC3E}">
        <p14:creationId xmlns:p14="http://schemas.microsoft.com/office/powerpoint/2010/main" val="2140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F82F007E-187F-F7D4-8CA9-2A019335FAD1}"/>
              </a:ext>
            </a:extLst>
          </p:cNvPr>
          <p:cNvSpPr>
            <a:spLocks noGrp="1"/>
          </p:cNvSpPr>
          <p:nvPr>
            <p:ph type="title"/>
          </p:nvPr>
        </p:nvSpPr>
        <p:spPr>
          <a:xfrm>
            <a:off x="819150" y="0"/>
            <a:ext cx="10515600" cy="1325563"/>
          </a:xfrm>
        </p:spPr>
        <p:txBody>
          <a:bodyPr>
            <a:normAutofit/>
          </a:bodyPr>
          <a:lstStyle/>
          <a:p>
            <a:pPr defTabSz="357175"/>
            <a:r>
              <a:rPr lang="en-US" altLang="en-US" sz="4851" dirty="0"/>
              <a:t>Data Frames and Lists</a:t>
            </a:r>
          </a:p>
        </p:txBody>
      </p:sp>
      <p:sp>
        <p:nvSpPr>
          <p:cNvPr id="2" name="Rectangle 2">
            <a:extLst>
              <a:ext uri="{FF2B5EF4-FFF2-40B4-BE49-F238E27FC236}">
                <a16:creationId xmlns:a16="http://schemas.microsoft.com/office/drawing/2014/main" id="{1D6289E0-22A4-C6D3-5E18-9F8EDA56DC6F}"/>
              </a:ext>
            </a:extLst>
          </p:cNvPr>
          <p:cNvSpPr>
            <a:spLocks noGrp="1"/>
          </p:cNvSpPr>
          <p:nvPr>
            <p:ph idx="1"/>
          </p:nvPr>
        </p:nvSpPr>
        <p:spPr>
          <a:xfrm>
            <a:off x="283779" y="1278062"/>
            <a:ext cx="11270046" cy="4963790"/>
          </a:xfrm>
        </p:spPr>
        <p:txBody>
          <a:bodyPr/>
          <a:lstStyle/>
          <a:p>
            <a:pPr marL="618359" lvl="1" indent="-309180" defTabSz="406286">
              <a:spcBef>
                <a:spcPts val="422"/>
              </a:spcBef>
            </a:pPr>
            <a:r>
              <a:rPr lang="en-US" altLang="en-US" sz="2180" dirty="0"/>
              <a:t>Multivariate data consists of multiple data vectors considered as a whole.</a:t>
            </a:r>
          </a:p>
          <a:p>
            <a:pPr marL="309179" lvl="1" indent="0" defTabSz="406286">
              <a:spcBef>
                <a:spcPts val="422"/>
              </a:spcBef>
              <a:buNone/>
            </a:pPr>
            <a:endParaRPr lang="en-US" altLang="en-US" sz="2180" dirty="0"/>
          </a:p>
          <a:p>
            <a:pPr marL="618359" lvl="1" indent="-309180" defTabSz="406286">
              <a:spcBef>
                <a:spcPts val="422"/>
              </a:spcBef>
            </a:pPr>
            <a:r>
              <a:rPr lang="en-US" altLang="en-US" sz="2180" dirty="0"/>
              <a:t>We’re free to work with our data as separate variables, but it can behoove us to combine related vectors into a single object such as a data frame, which is used to store a rectangular grid of data.</a:t>
            </a:r>
          </a:p>
          <a:p>
            <a:pPr marL="927539" lvl="2" indent="-309180" defTabSz="406286">
              <a:spcBef>
                <a:spcPts val="422"/>
              </a:spcBef>
            </a:pPr>
            <a:r>
              <a:rPr lang="en-US" altLang="en-US" sz="2180" dirty="0"/>
              <a:t>Usually, rows correspond to experimental units/subjects, and columns correspond to variables/measurements.</a:t>
            </a:r>
          </a:p>
          <a:p>
            <a:pPr marL="927539" lvl="2" indent="-309180" defTabSz="406286">
              <a:spcBef>
                <a:spcPts val="422"/>
              </a:spcBef>
            </a:pPr>
            <a:r>
              <a:rPr lang="en-US" altLang="en-US" sz="2180" dirty="0"/>
              <a:t>All column lengths are the same.</a:t>
            </a:r>
          </a:p>
          <a:p>
            <a:pPr marL="618359" lvl="2" indent="0" defTabSz="406286">
              <a:spcBef>
                <a:spcPts val="422"/>
              </a:spcBef>
              <a:buNone/>
            </a:pPr>
            <a:endParaRPr lang="en-US" altLang="en-US" sz="2180" dirty="0"/>
          </a:p>
          <a:p>
            <a:pPr marL="618359" lvl="1" indent="-309180" defTabSz="406286">
              <a:spcBef>
                <a:spcPts val="422"/>
              </a:spcBef>
            </a:pPr>
            <a:r>
              <a:rPr lang="en-US" altLang="en-US" sz="2180" dirty="0"/>
              <a:t>A list is a more general storage object which is comprised of a collection of components</a:t>
            </a:r>
          </a:p>
          <a:p>
            <a:pPr marL="927539" lvl="2" indent="-309180" defTabSz="406286">
              <a:spcBef>
                <a:spcPts val="422"/>
              </a:spcBef>
            </a:pPr>
            <a:r>
              <a:rPr lang="en-US" altLang="en-US" sz="2180" dirty="0"/>
              <a:t>Size of the objects can differ.</a:t>
            </a:r>
          </a:p>
          <a:p>
            <a:pPr marL="927539" lvl="2" indent="-309180" defTabSz="406286">
              <a:spcBef>
                <a:spcPts val="422"/>
              </a:spcBef>
            </a:pPr>
            <a:r>
              <a:rPr lang="en-US" altLang="en-US" sz="2180" dirty="0"/>
              <a:t>Anything goes in terms of structure!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8BD6FFE8-4012-479A-94E6-EE7A5086E945}"/>
              </a:ext>
            </a:extLst>
          </p:cNvPr>
          <p:cNvSpPr>
            <a:spLocks noGrp="1"/>
          </p:cNvSpPr>
          <p:nvPr>
            <p:ph type="title"/>
          </p:nvPr>
        </p:nvSpPr>
        <p:spPr/>
        <p:txBody>
          <a:bodyPr/>
          <a:lstStyle/>
          <a:p>
            <a:pPr eaLnBrk="1"/>
            <a:r>
              <a:rPr lang="en-US" altLang="en-US" dirty="0"/>
              <a:t>Examples of Both</a:t>
            </a:r>
          </a:p>
        </p:txBody>
      </p:sp>
      <p:sp>
        <p:nvSpPr>
          <p:cNvPr id="2" name="Rectangle 2">
            <a:extLst>
              <a:ext uri="{FF2B5EF4-FFF2-40B4-BE49-F238E27FC236}">
                <a16:creationId xmlns:a16="http://schemas.microsoft.com/office/drawing/2014/main" id="{F3FD800D-6369-77F3-A432-56B12A06B897}"/>
              </a:ext>
            </a:extLst>
          </p:cNvPr>
          <p:cNvSpPr>
            <a:spLocks noGrp="1"/>
          </p:cNvSpPr>
          <p:nvPr>
            <p:ph idx="1"/>
          </p:nvPr>
        </p:nvSpPr>
        <p:spPr/>
        <p:txBody>
          <a:bodyPr/>
          <a:lstStyle/>
          <a:p>
            <a:pPr eaLnBrk="1"/>
            <a:r>
              <a:rPr lang="en-US" altLang="en-US" b="1" dirty="0"/>
              <a:t>Data frame</a:t>
            </a:r>
            <a:r>
              <a:rPr lang="en-US" altLang="en-US" dirty="0"/>
              <a:t>: Any one of the various data sets we will be using </a:t>
            </a:r>
          </a:p>
          <a:p>
            <a:pPr eaLnBrk="1"/>
            <a:r>
              <a:rPr lang="en-US" altLang="en-US" b="1" dirty="0"/>
              <a:t>List</a:t>
            </a:r>
            <a:r>
              <a:rPr lang="en-US" altLang="en-US" dirty="0"/>
              <a:t>: Typically the output of a function. E.g., consider the object</a:t>
            </a:r>
          </a:p>
          <a:p>
            <a:pPr lvl="1" eaLnBrk="1">
              <a:buFontTx/>
              <a:buChar char="‣"/>
            </a:pP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latin typeface="Aptos" panose="020B0004020202020204" pitchFamily="34" charset="0"/>
                <a:ea typeface="Monaco" pitchFamily="2" charset="77"/>
                <a:cs typeface="Monaco" pitchFamily="2" charset="77"/>
                <a:sym typeface="Monaco" pitchFamily="2" charset="77"/>
              </a:rPr>
              <a:t> = density(</a:t>
            </a:r>
            <a:r>
              <a:rPr lang="en-US" altLang="en-US" dirty="0" err="1">
                <a:latin typeface="Aptos" panose="020B0004020202020204" pitchFamily="34" charset="0"/>
                <a:ea typeface="Monaco" pitchFamily="2" charset="77"/>
                <a:cs typeface="Monaco" pitchFamily="2" charset="77"/>
                <a:sym typeface="Monaco" pitchFamily="2" charset="77"/>
              </a:rPr>
              <a:t>iris$Sepal.length</a:t>
            </a:r>
            <a:r>
              <a:rPr lang="en-US" altLang="en-US" dirty="0">
                <a:latin typeface="Aptos" panose="020B0004020202020204" pitchFamily="34" charset="0"/>
                <a:ea typeface="Monaco" pitchFamily="2" charset="77"/>
                <a:cs typeface="Monaco" pitchFamily="2" charset="77"/>
                <a:sym typeface="Monaco" pitchFamily="2" charset="77"/>
              </a:rPr>
              <a:t>)</a:t>
            </a:r>
          </a:p>
          <a:p>
            <a:pPr lvl="1" eaLnBrk="1"/>
            <a:r>
              <a:rPr lang="en-US" altLang="en-US" dirty="0"/>
              <a:t>We can check that </a:t>
            </a: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t> is a list via </a:t>
            </a:r>
            <a:r>
              <a:rPr lang="en-US" altLang="en-US" dirty="0">
                <a:latin typeface="Aptos" panose="020B0004020202020204" pitchFamily="34" charset="0"/>
                <a:ea typeface="Monaco" pitchFamily="2" charset="77"/>
                <a:cs typeface="Monaco" pitchFamily="2" charset="77"/>
                <a:sym typeface="Monaco" pitchFamily="2" charset="77"/>
              </a:rPr>
              <a:t>summary(</a:t>
            </a: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latin typeface="Aptos" panose="020B0004020202020204" pitchFamily="34" charset="0"/>
                <a:ea typeface="Monaco" pitchFamily="2" charset="77"/>
                <a:cs typeface="Monaco" pitchFamily="2" charset="77"/>
                <a:sym typeface="Monaco" pitchFamily="2" charset="77"/>
              </a:rPr>
              <a:t>)</a:t>
            </a:r>
            <a:r>
              <a:rPr lang="en-US" altLang="en-US" dirty="0"/>
              <a:t>, which tells us each component and gives its data type.</a:t>
            </a:r>
            <a:endParaRPr lang="en-US" altLang="en-US" b="1"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45A736A3-D9D3-15A1-F545-9D9F9E73D5B0}"/>
              </a:ext>
            </a:extLst>
          </p:cNvPr>
          <p:cNvSpPr>
            <a:spLocks noGrp="1"/>
          </p:cNvSpPr>
          <p:nvPr>
            <p:ph type="title"/>
          </p:nvPr>
        </p:nvSpPr>
        <p:spPr/>
        <p:txBody>
          <a:bodyPr>
            <a:normAutofit/>
          </a:bodyPr>
          <a:lstStyle/>
          <a:p>
            <a:pPr defTabSz="340433"/>
            <a:r>
              <a:rPr lang="en-US" altLang="en-US" sz="4640" dirty="0"/>
              <a:t>Creating a Data Frame or List</a:t>
            </a:r>
          </a:p>
        </p:txBody>
      </p:sp>
      <p:sp>
        <p:nvSpPr>
          <p:cNvPr id="2" name="Rectangle 2">
            <a:extLst>
              <a:ext uri="{FF2B5EF4-FFF2-40B4-BE49-F238E27FC236}">
                <a16:creationId xmlns:a16="http://schemas.microsoft.com/office/drawing/2014/main" id="{CAD6800E-33D5-BD05-F005-351ED5DF6BEE}"/>
              </a:ext>
            </a:extLst>
          </p:cNvPr>
          <p:cNvSpPr>
            <a:spLocks noGrp="1"/>
          </p:cNvSpPr>
          <p:nvPr>
            <p:ph idx="1"/>
          </p:nvPr>
        </p:nvSpPr>
        <p:spPr/>
        <p:txBody>
          <a:bodyPr/>
          <a:lstStyle/>
          <a:p>
            <a:pPr marL="0" indent="0" eaLnBrk="1">
              <a:buNone/>
            </a:pPr>
            <a:r>
              <a:rPr lang="en-US" altLang="en-US" dirty="0"/>
              <a:t>#Data frames are created with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 E.g.,</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x&lt;-1:2</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y&lt;-letters[1:2] </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z&lt;-1:3</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#error due to unequal lengths</a:t>
            </a:r>
          </a:p>
          <a:p>
            <a:pPr marL="0" indent="0" eaLnBrk="1">
              <a:buNone/>
            </a:pPr>
            <a:r>
              <a:rPr lang="en-US" altLang="en-US" dirty="0"/>
              <a:t>#Lists are created with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list()</a:t>
            </a:r>
            <a:r>
              <a:rPr lang="en-US" altLang="en-US" dirty="0"/>
              <a:t>. E.g.,</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#unnamed components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y,z.name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a:t>#named components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a:extLst>
              <a:ext uri="{FF2B5EF4-FFF2-40B4-BE49-F238E27FC236}">
                <a16:creationId xmlns:a16="http://schemas.microsoft.com/office/drawing/2014/main" id="{F031E4E8-9002-C89F-4D3A-485FD211CF5C}"/>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B4786F4D-35DC-4209-02D4-15E2E41B8BDB}"/>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1510" name="Picture 6" descr="Matrix wallpaper gif">
            <a:extLst>
              <a:ext uri="{FF2B5EF4-FFF2-40B4-BE49-F238E27FC236}">
                <a16:creationId xmlns:a16="http://schemas.microsoft.com/office/drawing/2014/main" id="{293A3FF5-A1ED-FE13-3A08-77EF1AF94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620" y="3429000"/>
            <a:ext cx="5465380" cy="30742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DC635819-1424-F603-B617-2955E1338483}"/>
              </a:ext>
            </a:extLst>
          </p:cNvPr>
          <p:cNvSpPr>
            <a:spLocks noGrp="1"/>
          </p:cNvSpPr>
          <p:nvPr>
            <p:ph type="title"/>
          </p:nvPr>
        </p:nvSpPr>
        <p:spPr/>
        <p:txBody>
          <a:bodyPr>
            <a:normAutofit/>
          </a:bodyPr>
          <a:lstStyle/>
          <a:p>
            <a:pPr defTabSz="340433"/>
            <a:r>
              <a:rPr lang="en-US" altLang="en-US" sz="4640" dirty="0"/>
              <a:t>Accessing Values in a Data Frame</a:t>
            </a:r>
          </a:p>
        </p:txBody>
      </p:sp>
      <p:sp>
        <p:nvSpPr>
          <p:cNvPr id="2" name="Rectangle 2">
            <a:extLst>
              <a:ext uri="{FF2B5EF4-FFF2-40B4-BE49-F238E27FC236}">
                <a16:creationId xmlns:a16="http://schemas.microsoft.com/office/drawing/2014/main" id="{218FF61D-D483-7282-239C-CA5A318A2B78}"/>
              </a:ext>
            </a:extLst>
          </p:cNvPr>
          <p:cNvSpPr>
            <a:spLocks noGrp="1"/>
          </p:cNvSpPr>
          <p:nvPr>
            <p:ph idx="1"/>
          </p:nvPr>
        </p:nvSpPr>
        <p:spPr/>
        <p:txBody>
          <a:bodyPr/>
          <a:lstStyle/>
          <a:p>
            <a:pPr marL="0" indent="0" eaLnBrk="1">
              <a:buNone/>
            </a:pPr>
            <a:r>
              <a:rPr lang="en-US" altLang="en-US" dirty="0"/>
              <a:t># Can access values with either the name of a column or with row column notation</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 &lt;-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DF$x</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#access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r>
              <a:rPr lang="en-US" altLang="en-US" dirty="0"/>
              <a:t> column of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DF</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DF$[,’x’] </a:t>
            </a:r>
            <a:r>
              <a:rPr lang="en-US" altLang="en-US" dirty="0"/>
              <a:t>#access column named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DF$x</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dirty="0"/>
              <a:t>#access first entry in column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r>
              <a:rPr lang="en-US" altLang="en-US" dirty="0"/>
              <a:t> of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DF</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DF[1,2] </a:t>
            </a:r>
            <a:r>
              <a:rPr lang="en-US" altLang="en-US" dirty="0"/>
              <a:t># access entry in first row, second column</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21C5A6F8-AB0C-46D4-93A2-038A0953F418}"/>
              </a:ext>
            </a:extLst>
          </p:cNvPr>
          <p:cNvSpPr>
            <a:spLocks noGrp="1"/>
          </p:cNvSpPr>
          <p:nvPr>
            <p:ph type="title"/>
          </p:nvPr>
        </p:nvSpPr>
        <p:spPr>
          <a:xfrm>
            <a:off x="252249" y="178594"/>
            <a:ext cx="9746026" cy="1282344"/>
          </a:xfrm>
        </p:spPr>
        <p:txBody>
          <a:bodyPr/>
          <a:lstStyle/>
          <a:p>
            <a:pPr defTabSz="262301"/>
            <a:r>
              <a:rPr lang="en-US" altLang="en-US" sz="3586" dirty="0"/>
              <a:t>Accessing values in a list</a:t>
            </a:r>
          </a:p>
        </p:txBody>
      </p:sp>
      <p:sp>
        <p:nvSpPr>
          <p:cNvPr id="2" name="Rectangle 2">
            <a:extLst>
              <a:ext uri="{FF2B5EF4-FFF2-40B4-BE49-F238E27FC236}">
                <a16:creationId xmlns:a16="http://schemas.microsoft.com/office/drawing/2014/main" id="{F3DD9DA0-E149-3627-30D7-E11A20C92C3B}"/>
              </a:ext>
            </a:extLst>
          </p:cNvPr>
          <p:cNvSpPr>
            <a:spLocks noGrp="1"/>
          </p:cNvSpPr>
          <p:nvPr>
            <p:ph idx="1"/>
          </p:nvPr>
        </p:nvSpPr>
        <p:spPr>
          <a:xfrm>
            <a:off x="283778" y="1450428"/>
            <a:ext cx="11298621" cy="5045920"/>
          </a:xfrm>
        </p:spPr>
        <p:txBody>
          <a:bodyPr>
            <a:normAutofit/>
          </a:bodyPr>
          <a:lstStyle/>
          <a:p>
            <a:pPr marL="0" indent="0" eaLnBrk="1">
              <a:buNone/>
            </a:pPr>
            <a:r>
              <a:rPr lang="en-US" altLang="en-US" dirty="0"/>
              <a:t>#If list components are unnamed, use double-bracket notation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dirty="0"/>
              <a:t>#access first component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p>
          <a:p>
            <a:pPr marL="0" indent="0" eaLnBrk="1">
              <a:buNone/>
            </a:pPr>
            <a:r>
              <a:rPr lang="en-US" altLang="en-US" dirty="0"/>
              <a:t>#If components are named, access using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comp.name</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=x,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=y,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z.name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lst.named$x.name</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names(</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For both data frames and lists, can edit values or components by accessing them and reassigning them, or using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edit(obj)</a:t>
            </a:r>
            <a:r>
              <a:rPr lang="en-US" altLang="en-US" dirty="0"/>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FA3CC-69D1-374E-3430-6E9068068567}"/>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5C4D5D65-B3AA-A138-4D1F-D90C39474689}"/>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3B5E5C79-E3BC-BE72-E11A-F574AD2E717D}"/>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Working with </a:t>
            </a:r>
            <a:r>
              <a:rPr lang="en-US" altLang="en-US" sz="2800" b="1" dirty="0" err="1">
                <a:latin typeface="Aptos" panose="020B0004020202020204" pitchFamily="34" charset="0"/>
              </a:rPr>
              <a:t>dplyr</a:t>
            </a:r>
            <a:endParaRPr lang="en-US" altLang="en-US" sz="2800" b="1" dirty="0">
              <a:latin typeface="Aptos" panose="020B0004020202020204" pitchFamily="34" charset="0"/>
            </a:endParaRPr>
          </a:p>
        </p:txBody>
      </p:sp>
      <p:pic>
        <p:nvPicPr>
          <p:cNvPr id="30722" name="Picture 2" descr="Introducing dplyr - Posit">
            <a:extLst>
              <a:ext uri="{FF2B5EF4-FFF2-40B4-BE49-F238E27FC236}">
                <a16:creationId xmlns:a16="http://schemas.microsoft.com/office/drawing/2014/main" id="{D79403F0-5D17-ABCB-6D01-79D70DF93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591" y="2785241"/>
            <a:ext cx="5740650" cy="30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30854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F9B088BA-D384-DD09-1CFF-A3EE87006369}"/>
              </a:ext>
            </a:extLst>
          </p:cNvPr>
          <p:cNvSpPr txBox="1"/>
          <p:nvPr/>
        </p:nvSpPr>
        <p:spPr>
          <a:xfrm>
            <a:off x="347714" y="1406989"/>
            <a:ext cx="11141297" cy="3004412"/>
          </a:xfrm>
          <a:prstGeom prst="rect">
            <a:avLst/>
          </a:prstGeom>
        </p:spPr>
        <p:txBody>
          <a:bodyPr lIns="0" tIns="0" rIns="0" bIns="0" rtlCol="0" anchor="t">
            <a:spAutoFit/>
          </a:bodyPr>
          <a:lstStyle/>
          <a:p>
            <a:pPr algn="ctr">
              <a:lnSpc>
                <a:spcPts val="11695"/>
              </a:lnSpc>
            </a:pPr>
            <a:r>
              <a:rPr lang="en-US" sz="10700" dirty="0">
                <a:solidFill>
                  <a:srgbClr val="000000"/>
                </a:solidFill>
                <a:latin typeface="Helvetica World"/>
                <a:ea typeface="Helvetica World"/>
                <a:cs typeface="Helvetica World"/>
                <a:sym typeface="Helvetica World"/>
              </a:rPr>
              <a:t>Data manipulation with </a:t>
            </a:r>
            <a:r>
              <a:rPr lang="en-US" sz="10700" b="1" dirty="0" err="1">
                <a:solidFill>
                  <a:srgbClr val="000000"/>
                </a:solidFill>
                <a:latin typeface="Helvetica World Bold"/>
                <a:ea typeface="Helvetica World Bold"/>
                <a:cs typeface="Helvetica World Bold"/>
                <a:sym typeface="Helvetica World Bold"/>
              </a:rPr>
              <a:t>dplyr</a:t>
            </a:r>
            <a:endParaRPr lang="en-US" sz="10700" b="1" dirty="0">
              <a:solidFill>
                <a:srgbClr val="000000"/>
              </a:solidFill>
              <a:latin typeface="Helvetica World Bold"/>
              <a:ea typeface="Helvetica World Bold"/>
              <a:cs typeface="Helvetica World Bold"/>
              <a:sym typeface="Helvetica World Bold"/>
            </a:endParaRPr>
          </a:p>
        </p:txBody>
      </p:sp>
    </p:spTree>
    <p:extLst>
      <p:ext uri="{BB962C8B-B14F-4D97-AF65-F5344CB8AC3E}">
        <p14:creationId xmlns:p14="http://schemas.microsoft.com/office/powerpoint/2010/main" val="3175723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31D3D-C744-01DE-92A1-83C93C29401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2CD24EE-53F3-ADE5-FF68-FC88DF76DA35}"/>
              </a:ext>
            </a:extLst>
          </p:cNvPr>
          <p:cNvSpPr txBox="1"/>
          <p:nvPr/>
        </p:nvSpPr>
        <p:spPr>
          <a:xfrm>
            <a:off x="360217" y="3678890"/>
            <a:ext cx="11194473" cy="4191276"/>
          </a:xfrm>
          <a:prstGeom prst="rect">
            <a:avLst/>
          </a:prstGeom>
        </p:spPr>
        <p:txBody>
          <a:bodyPr wrap="square" lIns="0" tIns="0" rIns="0" bIns="0" rtlCol="0" anchor="t">
            <a:spAutoFit/>
          </a:bodyPr>
          <a:lstStyle/>
          <a:p>
            <a:r>
              <a:rPr lang="en-AU" sz="3000" b="1" dirty="0"/>
              <a:t>What is </a:t>
            </a:r>
            <a:r>
              <a:rPr lang="en-AU" sz="3000" b="1" dirty="0" err="1"/>
              <a:t>pacman</a:t>
            </a:r>
            <a:r>
              <a:rPr lang="en-AU" sz="3000" b="1" dirty="0"/>
              <a:t>???</a:t>
            </a:r>
          </a:p>
          <a:p>
            <a:pPr marL="457200" indent="-457200">
              <a:buFont typeface="Arial" panose="020B0604020202020204" pitchFamily="34" charset="0"/>
              <a:buChar char="•"/>
            </a:pPr>
            <a:r>
              <a:rPr lang="en-AU" sz="3000" dirty="0"/>
              <a:t>Combines and simplifies base R package functions with </a:t>
            </a:r>
            <a:r>
              <a:rPr lang="en-AU" sz="3000" dirty="0" err="1"/>
              <a:t>p_xxx</a:t>
            </a:r>
            <a:r>
              <a:rPr lang="en-AU" sz="3000" dirty="0"/>
              <a:t> commands</a:t>
            </a:r>
          </a:p>
          <a:p>
            <a:pPr marL="457200" indent="-457200">
              <a:buFont typeface="Arial" panose="020B0604020202020204" pitchFamily="34" charset="0"/>
              <a:buChar char="•"/>
            </a:pPr>
            <a:r>
              <a:rPr lang="en-AU" sz="3000" dirty="0"/>
              <a:t>Speeds up workflows and reduces code when added to .</a:t>
            </a:r>
            <a:r>
              <a:rPr lang="en-AU" sz="3000" dirty="0" err="1"/>
              <a:t>Rprofile</a:t>
            </a:r>
            <a:endParaRPr lang="en-AU" sz="3000" dirty="0"/>
          </a:p>
          <a:p>
            <a:pPr marL="457200" indent="-457200">
              <a:buFont typeface="Arial" panose="020B0604020202020204" pitchFamily="34" charset="0"/>
              <a:buChar char="•"/>
            </a:pPr>
            <a:r>
              <a:rPr lang="en-AU" sz="3000" dirty="0" err="1"/>
              <a:t>p_load</a:t>
            </a:r>
            <a:r>
              <a:rPr lang="en-AU" sz="3000" dirty="0"/>
              <a:t>() loads and installs missing packages in one step</a:t>
            </a:r>
          </a:p>
          <a:p>
            <a:pPr marL="457200" indent="-457200">
              <a:buFont typeface="Arial" panose="020B0604020202020204" pitchFamily="34" charset="0"/>
              <a:buChar char="•"/>
            </a:pPr>
            <a:r>
              <a:rPr lang="en-AU" sz="3000" dirty="0"/>
              <a:t>Most functions don’t require quotes around package names</a:t>
            </a:r>
          </a:p>
          <a:p>
            <a:pPr marL="457200" indent="-457200">
              <a:buFont typeface="Arial" panose="020B0604020202020204" pitchFamily="34" charset="0"/>
              <a:buChar char="•"/>
            </a:pPr>
            <a:r>
              <a:rPr lang="en-AU" sz="3000" dirty="0"/>
              <a:t>Ideal for scripts, teaching, and sharing reproducible code</a:t>
            </a:r>
          </a:p>
          <a:p>
            <a:pPr algn="l">
              <a:lnSpc>
                <a:spcPts val="8500"/>
              </a:lnSpc>
            </a:pPr>
            <a:endParaRPr lang="en-US" sz="4000" dirty="0">
              <a:solidFill>
                <a:srgbClr val="000000"/>
              </a:solidFill>
              <a:latin typeface="+mj-lt"/>
              <a:ea typeface="Helvetica World"/>
              <a:cs typeface="Helvetica World"/>
              <a:sym typeface="Helvetica World"/>
            </a:endParaRPr>
          </a:p>
        </p:txBody>
      </p:sp>
      <p:sp>
        <p:nvSpPr>
          <p:cNvPr id="3" name="Title 1">
            <a:extLst>
              <a:ext uri="{FF2B5EF4-FFF2-40B4-BE49-F238E27FC236}">
                <a16:creationId xmlns:a16="http://schemas.microsoft.com/office/drawing/2014/main" id="{95E67489-5240-E9CA-AD15-C21EDEDB1426}"/>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t>But first…. We use </a:t>
            </a:r>
            <a:r>
              <a:rPr lang="en-AU" dirty="0" err="1"/>
              <a:t>pacman</a:t>
            </a:r>
            <a:r>
              <a:rPr lang="en-AU" dirty="0"/>
              <a:t> to load and upload packages</a:t>
            </a:r>
          </a:p>
        </p:txBody>
      </p:sp>
      <p:pic>
        <p:nvPicPr>
          <p:cNvPr id="1030" name="Picture 6">
            <a:extLst>
              <a:ext uri="{FF2B5EF4-FFF2-40B4-BE49-F238E27FC236}">
                <a16:creationId xmlns:a16="http://schemas.microsoft.com/office/drawing/2014/main" id="{66F2DC88-B034-BCB0-6541-078C48F40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554" y="1411770"/>
            <a:ext cx="444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60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7789-ACC8-A15B-F6DC-9740B828289D}"/>
              </a:ext>
            </a:extLst>
          </p:cNvPr>
          <p:cNvSpPr>
            <a:spLocks noGrp="1"/>
          </p:cNvSpPr>
          <p:nvPr>
            <p:ph type="title"/>
          </p:nvPr>
        </p:nvSpPr>
        <p:spPr>
          <a:xfrm>
            <a:off x="71582" y="0"/>
            <a:ext cx="10515600" cy="1325563"/>
          </a:xfrm>
        </p:spPr>
        <p:txBody>
          <a:bodyPr/>
          <a:lstStyle/>
          <a:p>
            <a:r>
              <a:rPr lang="en-AU" dirty="0"/>
              <a:t>Install </a:t>
            </a:r>
            <a:r>
              <a:rPr lang="en-AU" dirty="0" err="1"/>
              <a:t>pacman</a:t>
            </a:r>
            <a:endParaRPr lang="en-AU" dirty="0"/>
          </a:p>
        </p:txBody>
      </p:sp>
      <p:sp>
        <p:nvSpPr>
          <p:cNvPr id="3" name="Content Placeholder 2">
            <a:extLst>
              <a:ext uri="{FF2B5EF4-FFF2-40B4-BE49-F238E27FC236}">
                <a16:creationId xmlns:a16="http://schemas.microsoft.com/office/drawing/2014/main" id="{138FE944-475B-CA46-54F7-92D137779344}"/>
              </a:ext>
            </a:extLst>
          </p:cNvPr>
          <p:cNvSpPr>
            <a:spLocks noGrp="1"/>
          </p:cNvSpPr>
          <p:nvPr>
            <p:ph idx="1"/>
          </p:nvPr>
        </p:nvSpPr>
        <p:spPr>
          <a:xfrm>
            <a:off x="431800" y="1142134"/>
            <a:ext cx="10515600" cy="2525976"/>
          </a:xfrm>
        </p:spPr>
        <p:txBody>
          <a:bodyPr>
            <a:normAutofit fontScale="85000" lnSpcReduction="20000"/>
          </a:bodyPr>
          <a:lstStyle/>
          <a:p>
            <a:pPr marL="0" indent="0">
              <a:buNone/>
            </a:pPr>
            <a:r>
              <a:rPr lang="en-AU" b="1" dirty="0"/>
              <a:t>#Install </a:t>
            </a:r>
            <a:r>
              <a:rPr lang="en-AU" b="1" dirty="0" err="1"/>
              <a:t>pacman</a:t>
            </a:r>
            <a:r>
              <a:rPr lang="en-AU" b="1" dirty="0"/>
              <a:t> if not already installed</a:t>
            </a:r>
          </a:p>
          <a:p>
            <a:pPr lvl="1"/>
            <a:r>
              <a:rPr lang="en-AU" dirty="0" err="1">
                <a:solidFill>
                  <a:srgbClr val="FF0000"/>
                </a:solidFill>
              </a:rPr>
              <a:t>install.packages</a:t>
            </a:r>
            <a:r>
              <a:rPr lang="en-AU" dirty="0">
                <a:solidFill>
                  <a:srgbClr val="FF0000"/>
                </a:solidFill>
              </a:rPr>
              <a:t>("</a:t>
            </a:r>
            <a:r>
              <a:rPr lang="en-AU" dirty="0" err="1">
                <a:solidFill>
                  <a:srgbClr val="FF0000"/>
                </a:solidFill>
              </a:rPr>
              <a:t>pacman</a:t>
            </a:r>
            <a:r>
              <a:rPr lang="en-AU" dirty="0">
                <a:solidFill>
                  <a:srgbClr val="FF0000"/>
                </a:solidFill>
              </a:rPr>
              <a:t>")</a:t>
            </a:r>
          </a:p>
          <a:p>
            <a:pPr lvl="1"/>
            <a:endParaRPr lang="en-AU" dirty="0"/>
          </a:p>
          <a:p>
            <a:pPr marL="0" indent="0">
              <a:buNone/>
            </a:pPr>
            <a:r>
              <a:rPr lang="en-AU" dirty="0"/>
              <a:t>#Now use </a:t>
            </a:r>
            <a:r>
              <a:rPr lang="en-AU" b="1" dirty="0" err="1"/>
              <a:t>p_load</a:t>
            </a:r>
            <a:r>
              <a:rPr lang="en-AU" b="1" dirty="0"/>
              <a:t>() </a:t>
            </a:r>
            <a:r>
              <a:rPr lang="en-AU" dirty="0"/>
              <a:t>to load </a:t>
            </a:r>
            <a:r>
              <a:rPr lang="en-AU" dirty="0" err="1"/>
              <a:t>dplyr</a:t>
            </a:r>
            <a:r>
              <a:rPr lang="en-AU" dirty="0"/>
              <a:t> and nycflights13 (installs if missing)</a:t>
            </a:r>
          </a:p>
          <a:p>
            <a:pPr lvl="1"/>
            <a:r>
              <a:rPr lang="en-AU" dirty="0" err="1">
                <a:solidFill>
                  <a:srgbClr val="FF0000"/>
                </a:solidFill>
              </a:rPr>
              <a:t>pacman</a:t>
            </a:r>
            <a:r>
              <a:rPr lang="en-AU" dirty="0">
                <a:solidFill>
                  <a:srgbClr val="FF0000"/>
                </a:solidFill>
              </a:rPr>
              <a:t>::</a:t>
            </a:r>
            <a:r>
              <a:rPr lang="en-AU" dirty="0" err="1">
                <a:solidFill>
                  <a:srgbClr val="FF0000"/>
                </a:solidFill>
              </a:rPr>
              <a:t>p_load</a:t>
            </a:r>
            <a:r>
              <a:rPr lang="en-AU" dirty="0">
                <a:solidFill>
                  <a:srgbClr val="FF0000"/>
                </a:solidFill>
              </a:rPr>
              <a:t>(</a:t>
            </a:r>
            <a:r>
              <a:rPr lang="en-AU" dirty="0" err="1">
                <a:solidFill>
                  <a:srgbClr val="FF0000"/>
                </a:solidFill>
              </a:rPr>
              <a:t>dplyr</a:t>
            </a:r>
            <a:r>
              <a:rPr lang="en-AU" dirty="0">
                <a:solidFill>
                  <a:srgbClr val="FF0000"/>
                </a:solidFill>
              </a:rPr>
              <a:t>, nycflights13)</a:t>
            </a:r>
          </a:p>
          <a:p>
            <a:pPr lvl="1"/>
            <a:endParaRPr lang="en-AU" dirty="0">
              <a:solidFill>
                <a:srgbClr val="FF0000"/>
              </a:solidFill>
            </a:endParaRPr>
          </a:p>
          <a:p>
            <a:pPr marL="0" indent="0">
              <a:buNone/>
            </a:pPr>
            <a:r>
              <a:rPr lang="en-AU" dirty="0"/>
              <a:t># you will now use the function </a:t>
            </a:r>
            <a:r>
              <a:rPr lang="en-AU" dirty="0" err="1"/>
              <a:t>p_load</a:t>
            </a:r>
            <a:r>
              <a:rPr lang="en-AU" dirty="0"/>
              <a:t>() and any package at the start of all of your scripts!</a:t>
            </a:r>
          </a:p>
          <a:p>
            <a:pPr marL="457200" lvl="1" indent="0">
              <a:buNone/>
            </a:pPr>
            <a:endParaRPr lang="en-AU" dirty="0"/>
          </a:p>
          <a:p>
            <a:endParaRPr lang="en-AU" dirty="0"/>
          </a:p>
        </p:txBody>
      </p:sp>
      <p:pic>
        <p:nvPicPr>
          <p:cNvPr id="5" name="Picture 4">
            <a:extLst>
              <a:ext uri="{FF2B5EF4-FFF2-40B4-BE49-F238E27FC236}">
                <a16:creationId xmlns:a16="http://schemas.microsoft.com/office/drawing/2014/main" id="{73DA0F81-24EC-566A-60FB-4D20D6E8334C}"/>
              </a:ext>
            </a:extLst>
          </p:cNvPr>
          <p:cNvPicPr>
            <a:picLocks noChangeAspect="1"/>
          </p:cNvPicPr>
          <p:nvPr/>
        </p:nvPicPr>
        <p:blipFill>
          <a:blip r:embed="rId2"/>
          <a:stretch>
            <a:fillRect/>
          </a:stretch>
        </p:blipFill>
        <p:spPr>
          <a:xfrm>
            <a:off x="3587531" y="3623862"/>
            <a:ext cx="7275946" cy="3065918"/>
          </a:xfrm>
          <a:prstGeom prst="rect">
            <a:avLst/>
          </a:prstGeom>
        </p:spPr>
      </p:pic>
      <p:pic>
        <p:nvPicPr>
          <p:cNvPr id="13314" name="Picture 2" descr="Let pacman Eat Up library and require | R-bloggers">
            <a:extLst>
              <a:ext uri="{FF2B5EF4-FFF2-40B4-BE49-F238E27FC236}">
                <a16:creationId xmlns:a16="http://schemas.microsoft.com/office/drawing/2014/main" id="{8D24BA60-858B-5B21-9D22-1757D3EFC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374" y="0"/>
            <a:ext cx="2060626" cy="1654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F83CC5E-40BC-2EE6-5496-E56B18C58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14" y="4053542"/>
            <a:ext cx="3210535" cy="180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1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F89D862D-3A01-CE1A-DF35-CF55D34FF092}"/>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 and Tibbles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
        <p:nvSpPr>
          <p:cNvPr id="2" name="Rectangle 2">
            <a:extLst>
              <a:ext uri="{FF2B5EF4-FFF2-40B4-BE49-F238E27FC236}">
                <a16:creationId xmlns:a16="http://schemas.microsoft.com/office/drawing/2014/main" id="{2927044F-EB21-845A-583E-F4FE7FFEF940}"/>
              </a:ext>
            </a:extLst>
          </p:cNvPr>
          <p:cNvSpPr>
            <a:spLocks noGrp="1"/>
          </p:cNvSpPr>
          <p:nvPr>
            <p:ph idx="1"/>
          </p:nvPr>
        </p:nvSpPr>
        <p:spPr/>
        <p:txBody>
          <a:bodyPr>
            <a:normAutofit/>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dirty="0"/>
              <a:t> </a:t>
            </a:r>
            <a:r>
              <a:rPr lang="en-US" altLang="en-US" dirty="0" err="1"/>
              <a:t>Contstrains</a:t>
            </a:r>
            <a:r>
              <a:rPr lang="en-US" altLang="en-US" dirty="0"/>
              <a:t> options, helps one think about data manipulation challenges.</a:t>
            </a:r>
          </a:p>
          <a:p>
            <a:pPr eaLnBrk="1"/>
            <a:r>
              <a:rPr lang="en-US" altLang="en-US" dirty="0"/>
              <a:t>Provides simple “verbs”, functions that correspond to common data manipulation tasks</a:t>
            </a:r>
          </a:p>
          <a:p>
            <a:pPr eaLnBrk="1"/>
            <a:r>
              <a:rPr lang="en-US" altLang="en-US" dirty="0"/>
              <a:t>Works efficiently and quickly</a:t>
            </a:r>
          </a:p>
          <a:p>
            <a:pPr eaLnBrk="1"/>
            <a:r>
              <a:rPr lang="en-US" altLang="en-US" dirty="0"/>
              <a:t>Utilizes objects known as </a:t>
            </a:r>
            <a:r>
              <a:rPr lang="en-US" altLang="en-US" b="1" dirty="0" err="1"/>
              <a:t>tibbles</a:t>
            </a:r>
            <a:r>
              <a:rPr lang="en-US" altLang="en-US" dirty="0"/>
              <a:t>, which can be thought of as modernized data frames</a:t>
            </a:r>
          </a:p>
          <a:p>
            <a:pPr eaLnBrk="1"/>
            <a:r>
              <a:rPr lang="en-US" altLang="en-US" dirty="0"/>
              <a:t>E.g.,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r>
              <a:rPr lang="en-US" altLang="en-US" dirty="0"/>
              <a:t>) is saved as a </a:t>
            </a:r>
            <a:r>
              <a:rPr lang="en-US" altLang="en-US" dirty="0" err="1"/>
              <a:t>tibble</a:t>
            </a:r>
            <a:r>
              <a:rPr lang="en-US" altLang="en-US" dirty="0"/>
              <a:t> object</a:t>
            </a:r>
          </a:p>
          <a:p>
            <a:pPr eaLnBrk="1"/>
            <a:r>
              <a:rPr lang="en-US" altLang="en-US" dirty="0"/>
              <a:t>To convert a data frame to a </a:t>
            </a:r>
            <a:r>
              <a:rPr lang="en-US" altLang="en-US" dirty="0" err="1"/>
              <a:t>tibble</a:t>
            </a:r>
            <a:r>
              <a:rPr lang="en-US" altLang="en-US" dirty="0"/>
              <a:t>, use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as_tibble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endParaRPr lang="en-US" altLang="en-US" dirty="0"/>
          </a:p>
        </p:txBody>
      </p:sp>
      <p:pic>
        <p:nvPicPr>
          <p:cNvPr id="3" name="Picture 2" descr="Data transformation with dplyr – Introduction to Open Data ...">
            <a:extLst>
              <a:ext uri="{FF2B5EF4-FFF2-40B4-BE49-F238E27FC236}">
                <a16:creationId xmlns:a16="http://schemas.microsoft.com/office/drawing/2014/main" id="{99FECA3D-B85B-528D-EED6-26A170DCB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2491396E-E1AF-7BB1-208E-75F992407406}"/>
              </a:ext>
            </a:extLst>
          </p:cNvPr>
          <p:cNvSpPr>
            <a:spLocks noGrp="1"/>
          </p:cNvSpPr>
          <p:nvPr>
            <p:ph type="title"/>
          </p:nvPr>
        </p:nvSpPr>
        <p:spPr/>
        <p:txBody>
          <a:bodyPr/>
          <a:lstStyle/>
          <a:p>
            <a:pPr eaLnBrk="1"/>
            <a:r>
              <a:rPr lang="en-US" altLang="en-US"/>
              <a:t>Single Table Verbs</a:t>
            </a:r>
          </a:p>
        </p:txBody>
      </p:sp>
      <p:sp>
        <p:nvSpPr>
          <p:cNvPr id="2" name="Rectangle 2">
            <a:extLst>
              <a:ext uri="{FF2B5EF4-FFF2-40B4-BE49-F238E27FC236}">
                <a16:creationId xmlns:a16="http://schemas.microsoft.com/office/drawing/2014/main" id="{31CD61AC-CA91-610E-FDAA-B704D0D2888F}"/>
              </a:ext>
            </a:extLst>
          </p:cNvPr>
          <p:cNvSpPr>
            <a:spLocks noGrp="1"/>
          </p:cNvSpPr>
          <p:nvPr>
            <p:ph idx="1"/>
          </p:nvPr>
        </p:nvSpPr>
        <p:spPr>
          <a:xfrm>
            <a:off x="2155627" y="1716882"/>
            <a:ext cx="7804547" cy="1088306"/>
          </a:xfrm>
        </p:spPr>
        <p:txBody>
          <a:bodyPr>
            <a:noAutofit/>
          </a:bodyPr>
          <a:lstStyle/>
          <a:p>
            <a:pPr marL="250022" indent="-250022" defTabSz="328154">
              <a:spcBef>
                <a:spcPts val="352"/>
              </a:spcBef>
            </a:pPr>
            <a:r>
              <a:rPr lang="en-US" altLang="en-US" sz="2000" dirty="0" err="1"/>
              <a:t>dplyr</a:t>
            </a:r>
            <a:r>
              <a:rPr lang="en-US" altLang="en-US" sz="2000" dirty="0"/>
              <a:t> aims to provide a function for each basic task of data manipulation.</a:t>
            </a:r>
          </a:p>
          <a:p>
            <a:pPr marL="250022" indent="-250022" defTabSz="328154">
              <a:spcBef>
                <a:spcPts val="352"/>
              </a:spcBef>
            </a:pPr>
            <a:r>
              <a:rPr lang="en-US" altLang="en-US" sz="2000" dirty="0"/>
              <a:t>As in base R, all the output of all of these functions can be stored as an object in the workspace.</a:t>
            </a:r>
          </a:p>
        </p:txBody>
      </p:sp>
      <p:graphicFrame>
        <p:nvGraphicFramePr>
          <p:cNvPr id="13315" name="Group 3">
            <a:extLst>
              <a:ext uri="{FF2B5EF4-FFF2-40B4-BE49-F238E27FC236}">
                <a16:creationId xmlns:a16="http://schemas.microsoft.com/office/drawing/2014/main" id="{512CA3FE-8C4F-86BF-3093-55FC2844628C}"/>
              </a:ext>
            </a:extLst>
          </p:cNvPr>
          <p:cNvGraphicFramePr>
            <a:graphicFrameLocks noGrp="1"/>
          </p:cNvGraphicFramePr>
          <p:nvPr/>
        </p:nvGraphicFramePr>
        <p:xfrm>
          <a:off x="2583285" y="3034978"/>
          <a:ext cx="7025431" cy="3193478"/>
        </p:xfrm>
        <a:graphic>
          <a:graphicData uri="http://schemas.openxmlformats.org/drawingml/2006/table">
            <a:tbl>
              <a:tblPr/>
              <a:tblGrid>
                <a:gridCol w="3512715">
                  <a:extLst>
                    <a:ext uri="{9D8B030D-6E8A-4147-A177-3AD203B41FA5}">
                      <a16:colId xmlns:a16="http://schemas.microsoft.com/office/drawing/2014/main" val="20000"/>
                    </a:ext>
                  </a:extLst>
                </a:gridCol>
                <a:gridCol w="3512716">
                  <a:extLst>
                    <a:ext uri="{9D8B030D-6E8A-4147-A177-3AD203B41FA5}">
                      <a16:colId xmlns:a16="http://schemas.microsoft.com/office/drawing/2014/main" val="20001"/>
                    </a:ext>
                  </a:extLst>
                </a:gridCol>
              </a:tblGrid>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filter()</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Select cases based on their values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arrange()</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Reorder based on values of a variable</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1"/>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select() </a:t>
                      </a:r>
                      <a:r>
                        <a:rPr kumimoji="0" lang="en-US" altLang="en-US" sz="1500" b="0" i="0" u="none" strike="noStrike" cap="none" normalizeH="0" baseline="0" dirty="0">
                          <a:ln>
                            <a:noFill/>
                          </a:ln>
                          <a:solidFill>
                            <a:srgbClr val="000000"/>
                          </a:solidFill>
                          <a:effectLst/>
                          <a:latin typeface="Helvetica Neue" charset="0"/>
                          <a:ea typeface="Helvetica Neue" charset="0"/>
                          <a:cs typeface="Helvetica Neue" charset="0"/>
                          <a:sym typeface="Helvetica Neue" charset="0"/>
                        </a:rPr>
                        <a:t>and</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rename()</a:t>
                      </a: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Select variables based on their names.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2"/>
                  </a:ext>
                </a:extLst>
              </a:tr>
              <a:tr h="542963">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mutate() </a:t>
                      </a:r>
                      <a:r>
                        <a:rPr kumimoji="0" lang="en-US" altLang="en-US" sz="1500" b="0" i="0" u="none" strike="noStrike" cap="none" normalizeH="0" baseline="0" dirty="0">
                          <a:ln>
                            <a:noFill/>
                          </a:ln>
                          <a:solidFill>
                            <a:srgbClr val="000000"/>
                          </a:solidFill>
                          <a:effectLst/>
                          <a:latin typeface="Helvetica Neue" charset="0"/>
                          <a:ea typeface="Helvetica Neue" charset="0"/>
                          <a:cs typeface="Helvetica Neue" charset="0"/>
                          <a:sym typeface="Helvetica Neue" charset="0"/>
                        </a:rPr>
                        <a:t>and</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transmute()</a:t>
                      </a: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Add new variables that are functions of existing variables.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3"/>
                  </a:ext>
                </a:extLst>
              </a:tr>
              <a:tr h="542963">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summarise</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Condense multiple values to a single value</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sample_n</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and </a:t>
                      </a: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sample_frac</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Take random samples.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5"/>
                  </a:ext>
                </a:extLst>
              </a:tr>
            </a:tbl>
          </a:graphicData>
        </a:graphic>
      </p:graphicFrame>
      <p:pic>
        <p:nvPicPr>
          <p:cNvPr id="3" name="Picture 2" descr="Data transformation with dplyr – Introduction to Open Data ...">
            <a:extLst>
              <a:ext uri="{FF2B5EF4-FFF2-40B4-BE49-F238E27FC236}">
                <a16:creationId xmlns:a16="http://schemas.microsoft.com/office/drawing/2014/main" id="{E2014F9B-1EF7-4465-84EB-A9D84C207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347389FC-6FC5-510B-F216-FC52A733F919}"/>
              </a:ext>
            </a:extLst>
          </p:cNvPr>
          <p:cNvSpPr>
            <a:spLocks noGrp="1"/>
          </p:cNvSpPr>
          <p:nvPr>
            <p:ph type="title"/>
          </p:nvPr>
        </p:nvSpPr>
        <p:spPr>
          <a:xfrm>
            <a:off x="186559" y="0"/>
            <a:ext cx="10515600" cy="1325563"/>
          </a:xfrm>
        </p:spPr>
        <p:txBody>
          <a:bodyPr/>
          <a:lstStyle/>
          <a:p>
            <a:pPr eaLnBrk="1"/>
            <a:r>
              <a:rPr lang="en-US" altLang="en-US" dirty="0"/>
              <a:t>Data: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endParaRPr lang="en-US" altLang="en-US" dirty="0"/>
          </a:p>
        </p:txBody>
      </p:sp>
      <p:sp>
        <p:nvSpPr>
          <p:cNvPr id="2" name="Rectangle 2">
            <a:extLst>
              <a:ext uri="{FF2B5EF4-FFF2-40B4-BE49-F238E27FC236}">
                <a16:creationId xmlns:a16="http://schemas.microsoft.com/office/drawing/2014/main" id="{3B08FFBC-9C62-D2B2-C3E0-56A82DB651C8}"/>
              </a:ext>
            </a:extLst>
          </p:cNvPr>
          <p:cNvSpPr>
            <a:spLocks noGrp="1"/>
          </p:cNvSpPr>
          <p:nvPr>
            <p:ph idx="1"/>
          </p:nvPr>
        </p:nvSpPr>
        <p:spPr>
          <a:xfrm>
            <a:off x="126124" y="1214438"/>
            <a:ext cx="11669635" cy="5259514"/>
          </a:xfrm>
        </p:spPr>
        <p:txBody>
          <a:bodyPr>
            <a:normAutofit fontScale="92500"/>
          </a:bodyPr>
          <a:lstStyle/>
          <a:p>
            <a:pPr eaLnBrk="1"/>
            <a:r>
              <a:rPr lang="en-US" altLang="en-US" dirty="0"/>
              <a:t>We’ll explore all this through the example of the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r>
              <a:rPr lang="en-US" altLang="en-US" dirty="0"/>
              <a:t>) data set, which contains info on all 336,776 flights that departed from NYC in 2013.</a:t>
            </a:r>
          </a:p>
          <a:p>
            <a:pPr eaLnBrk="1"/>
            <a:r>
              <a:rPr lang="en-US" altLang="en-US" dirty="0"/>
              <a:t>Install the package.</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install.packages</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(nycflights13)</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library(nycflights13)</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flights</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a:t>#inspect data set</a:t>
            </a:r>
          </a:p>
          <a:p>
            <a:pPr marL="457200" lvl="1" indent="0" eaLnBrk="1">
              <a:buNone/>
            </a:pPr>
            <a:endParaRPr lang="en-US" altLang="en-US" dirty="0"/>
          </a:p>
          <a:p>
            <a:pPr marL="0" indent="0">
              <a:buNone/>
            </a:pPr>
            <a:r>
              <a:rPr lang="en-US" altLang="en-US" b="1" dirty="0"/>
              <a:t>Stop and check</a:t>
            </a:r>
          </a:p>
          <a:p>
            <a:pPr eaLnBrk="1"/>
            <a:r>
              <a:rPr lang="en-US" altLang="en-US" dirty="0"/>
              <a:t>Is flights a data frame or a list?</a:t>
            </a:r>
          </a:p>
          <a:p>
            <a:pPr eaLnBrk="1"/>
            <a:r>
              <a:rPr lang="en-US" altLang="en-US" dirty="0"/>
              <a:t>How many columns are there? </a:t>
            </a:r>
          </a:p>
          <a:p>
            <a:pPr eaLnBrk="1"/>
            <a:r>
              <a:rPr lang="en-US" altLang="en-US" dirty="0"/>
              <a:t>How many rows?</a:t>
            </a:r>
          </a:p>
          <a:p>
            <a:pPr eaLnBrk="1"/>
            <a:r>
              <a:rPr lang="en-US" altLang="en-US" dirty="0"/>
              <a:t>how many columns are numeric?</a:t>
            </a:r>
          </a:p>
          <a:p>
            <a:pPr eaLnBrk="1"/>
            <a:endParaRPr lang="en-US" altLang="en-US" dirty="0">
              <a:solidFill>
                <a:srgbClr val="0076BA"/>
              </a:solidFill>
            </a:endParaRPr>
          </a:p>
        </p:txBody>
      </p:sp>
      <p:pic>
        <p:nvPicPr>
          <p:cNvPr id="14340" name="Picture 3">
            <a:extLst>
              <a:ext uri="{FF2B5EF4-FFF2-40B4-BE49-F238E27FC236}">
                <a16:creationId xmlns:a16="http://schemas.microsoft.com/office/drawing/2014/main" id="{D7F6EEC9-0EFC-764C-BE7B-6FFC6FDDBA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93624" y="3983623"/>
            <a:ext cx="4263224" cy="2395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2962C222-C698-1D3A-5553-AC7318368EA1}"/>
              </a:ext>
            </a:extLst>
          </p:cNvPr>
          <p:cNvSpPr>
            <a:spLocks noGrp="1"/>
          </p:cNvSpPr>
          <p:nvPr>
            <p:ph type="title"/>
          </p:nvPr>
        </p:nvSpPr>
        <p:spPr/>
        <p:txBody>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filter()</a:t>
            </a:r>
          </a:p>
        </p:txBody>
      </p:sp>
      <p:sp>
        <p:nvSpPr>
          <p:cNvPr id="2" name="Rectangle 2">
            <a:extLst>
              <a:ext uri="{FF2B5EF4-FFF2-40B4-BE49-F238E27FC236}">
                <a16:creationId xmlns:a16="http://schemas.microsoft.com/office/drawing/2014/main" id="{55E00976-1ABE-F879-757D-18E85C6F320D}"/>
              </a:ext>
            </a:extLst>
          </p:cNvPr>
          <p:cNvSpPr>
            <a:spLocks noGrp="1"/>
          </p:cNvSpPr>
          <p:nvPr>
            <p:ph idx="1"/>
          </p:nvPr>
        </p:nvSpPr>
        <p:spPr>
          <a:xfrm>
            <a:off x="557049" y="1544724"/>
            <a:ext cx="10152992" cy="4835055"/>
          </a:xfrm>
        </p:spPr>
        <p:txBody>
          <a:bodyPr>
            <a:normAutofit/>
          </a:bodyPr>
          <a:lstStyle/>
          <a:p>
            <a:pPr marL="305831" indent="-305831" defTabSz="401822">
              <a:spcBef>
                <a:spcPts val="422"/>
              </a:spcBef>
            </a:pP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filter()</a:t>
            </a:r>
            <a:r>
              <a:rPr lang="en-US" altLang="en-US" sz="2300" dirty="0"/>
              <a:t> allows us to </a:t>
            </a:r>
            <a:r>
              <a:rPr lang="en-US" altLang="en-US" sz="2300" b="1" dirty="0"/>
              <a:t>select a subset of a </a:t>
            </a:r>
            <a:r>
              <a:rPr lang="en-US" altLang="en-US" sz="2300" b="1" dirty="0" err="1"/>
              <a:t>tibble</a:t>
            </a:r>
            <a:r>
              <a:rPr lang="en-US" altLang="en-US" sz="2300" dirty="0"/>
              <a:t>. The first argument is the </a:t>
            </a:r>
            <a:r>
              <a:rPr lang="en-US" altLang="en-US" sz="2300" dirty="0" err="1"/>
              <a:t>tibble</a:t>
            </a:r>
            <a:r>
              <a:rPr lang="en-US" altLang="en-US" sz="2300" dirty="0"/>
              <a:t> object, and the subsequent arguments are logical expressions for the data, separated by commas.</a:t>
            </a:r>
          </a:p>
          <a:p>
            <a:pPr marL="305831" indent="-305831" defTabSz="401822">
              <a:spcBef>
                <a:spcPts val="422"/>
              </a:spcBef>
            </a:pPr>
            <a:endParaRPr lang="en-US" altLang="en-US" sz="2300" dirty="0"/>
          </a:p>
          <a:p>
            <a:pPr marL="305831" indent="-305831" defTabSz="401822">
              <a:spcBef>
                <a:spcPts val="422"/>
              </a:spcBef>
            </a:pPr>
            <a:r>
              <a:rPr lang="en-US" altLang="en-US" sz="2300" dirty="0"/>
              <a:t>The function returns all data for which all logical statements are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TRUE</a:t>
            </a:r>
            <a:r>
              <a:rPr lang="en-US" altLang="en-US" sz="2300" dirty="0"/>
              <a:t>.</a:t>
            </a:r>
          </a:p>
          <a:p>
            <a:pPr marL="0" indent="0" defTabSz="401822">
              <a:spcBef>
                <a:spcPts val="422"/>
              </a:spcBef>
              <a:buNone/>
            </a:pPr>
            <a:endParaRPr lang="en-US" altLang="en-US" sz="2300" dirty="0"/>
          </a:p>
          <a:p>
            <a:pPr marL="0" indent="0" defTabSz="401822">
              <a:spcBef>
                <a:spcPts val="422"/>
              </a:spcBef>
              <a:buNone/>
            </a:pPr>
            <a:r>
              <a:rPr lang="en-US" altLang="en-US" sz="2300" dirty="0"/>
              <a:t># E.g., select all flights on January 1st:</a:t>
            </a:r>
          </a:p>
          <a:p>
            <a:pPr marL="611662" lvl="1" indent="-305831" defTabSz="401822">
              <a:spcBef>
                <a:spcPts val="422"/>
              </a:spcBef>
              <a:buFontTx/>
              <a:buChar char="‣"/>
            </a:pPr>
            <a:r>
              <a:rPr lang="en-US" altLang="en-US" sz="2300" dirty="0">
                <a:solidFill>
                  <a:srgbClr val="FF0000"/>
                </a:solidFill>
                <a:latin typeface="Aptos" panose="020B0004020202020204" pitchFamily="34" charset="0"/>
                <a:ea typeface="Monaco" pitchFamily="2" charset="77"/>
                <a:cs typeface="Monaco" pitchFamily="2" charset="77"/>
                <a:sym typeface="Monaco" pitchFamily="2" charset="77"/>
              </a:rPr>
              <a:t>filter(flights, month==1,day==1)</a:t>
            </a:r>
          </a:p>
          <a:p>
            <a:pPr marL="305831" lvl="1" indent="0" defTabSz="401822">
              <a:spcBef>
                <a:spcPts val="422"/>
              </a:spcBef>
              <a:buNone/>
            </a:pPr>
            <a:endPar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endParaRPr>
          </a:p>
          <a:p>
            <a:pPr marL="305831" indent="-305831" defTabSz="401822">
              <a:spcBef>
                <a:spcPts val="422"/>
              </a:spcBef>
            </a:pPr>
            <a:r>
              <a:rPr lang="en-US" altLang="en-US" sz="2300" dirty="0"/>
              <a:t>Roughly equivalent to R-base code</a:t>
            </a:r>
          </a:p>
          <a:p>
            <a:pPr marL="611662" lvl="1" indent="-305831" defTabSz="401822">
              <a:spcBef>
                <a:spcPts val="422"/>
              </a:spcBef>
              <a:buFontTx/>
              <a:buChar char="‣"/>
            </a:pP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300" dirty="0" err="1">
                <a:solidFill>
                  <a:srgbClr val="0076BA"/>
                </a:solidFill>
                <a:latin typeface="Aptos" panose="020B0004020202020204" pitchFamily="34" charset="0"/>
                <a:ea typeface="Monaco" pitchFamily="2" charset="77"/>
                <a:cs typeface="Monaco" pitchFamily="2" charset="77"/>
                <a:sym typeface="Monaco" pitchFamily="2" charset="77"/>
              </a:rPr>
              <a:t>flights$month</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==1 &amp; </a:t>
            </a:r>
            <a:r>
              <a:rPr lang="en-US" altLang="en-US" sz="2300" dirty="0" err="1">
                <a:solidFill>
                  <a:srgbClr val="0076BA"/>
                </a:solidFill>
                <a:latin typeface="Aptos" panose="020B0004020202020204" pitchFamily="34" charset="0"/>
                <a:ea typeface="Monaco" pitchFamily="2" charset="77"/>
                <a:cs typeface="Monaco" pitchFamily="2" charset="77"/>
                <a:sym typeface="Monaco" pitchFamily="2" charset="77"/>
              </a:rPr>
              <a:t>flights$day</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==1]… Yuck</a:t>
            </a:r>
          </a:p>
          <a:p>
            <a:pPr marL="305831" lvl="1" indent="0" defTabSz="401822">
              <a:spcBef>
                <a:spcPts val="422"/>
              </a:spcBef>
              <a:buNone/>
            </a:pPr>
            <a:endPar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endParaRPr>
          </a:p>
          <a:p>
            <a:pPr marL="305831" indent="-305831" defTabSz="401822">
              <a:spcBef>
                <a:spcPts val="422"/>
              </a:spcBef>
            </a:pPr>
            <a:r>
              <a:rPr lang="en-US" altLang="en-US" sz="2300" dirty="0"/>
              <a:t>When using </a:t>
            </a:r>
            <a:r>
              <a:rPr lang="en-US" altLang="en-US" sz="2300" dirty="0" err="1">
                <a:solidFill>
                  <a:srgbClr val="0076BA"/>
                </a:solidFill>
              </a:rPr>
              <a:t>dplyr</a:t>
            </a:r>
            <a:r>
              <a:rPr lang="en-US" altLang="en-US" sz="2300" dirty="0"/>
              <a:t> functions, do not need to use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attach()</a:t>
            </a:r>
            <a:r>
              <a:rPr lang="en-US" altLang="en-US" sz="2300" dirty="0"/>
              <a:t> or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300" dirty="0"/>
              <a:t> notation</a:t>
            </a:r>
            <a:r>
              <a:rPr lang="en-US" altLang="en-US" sz="2180" dirty="0"/>
              <a:t>.</a:t>
            </a:r>
          </a:p>
        </p:txBody>
      </p:sp>
      <p:pic>
        <p:nvPicPr>
          <p:cNvPr id="3" name="Picture 2" descr="Data transformation with dplyr – Introduction to Open Data ...">
            <a:extLst>
              <a:ext uri="{FF2B5EF4-FFF2-40B4-BE49-F238E27FC236}">
                <a16:creationId xmlns:a16="http://schemas.microsoft.com/office/drawing/2014/main" id="{47E7927B-9B21-C6DC-E576-876419CA6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filter() and slice() functions in R from dplyr ▶️ [Select Rows]">
            <a:extLst>
              <a:ext uri="{FF2B5EF4-FFF2-40B4-BE49-F238E27FC236}">
                <a16:creationId xmlns:a16="http://schemas.microsoft.com/office/drawing/2014/main" id="{E2371527-AC67-1124-FE61-69E934B47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044" y="3337909"/>
            <a:ext cx="3766645" cy="2511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4DFB8D30-FA62-BC4B-AEBA-8F416E524C8B}"/>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
        <p:nvSpPr>
          <p:cNvPr id="5123" name="Text Box 2">
            <a:extLst>
              <a:ext uri="{FF2B5EF4-FFF2-40B4-BE49-F238E27FC236}">
                <a16:creationId xmlns:a16="http://schemas.microsoft.com/office/drawing/2014/main" id="{0DC0A797-D64E-B9F3-649C-591400706EF6}"/>
              </a:ext>
            </a:extLst>
          </p:cNvPr>
          <p:cNvSpPr txBox="1">
            <a:spLocks noChangeArrowheads="1"/>
          </p:cNvSpPr>
          <p:nvPr/>
        </p:nvSpPr>
        <p:spPr bwMode="auto">
          <a:xfrm>
            <a:off x="525517" y="1571625"/>
            <a:ext cx="9718621"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panose="020B0604020202020204" pitchFamily="34" charset="0"/>
              </a:defRPr>
            </a:lvl1pPr>
            <a:lvl2pPr marL="741363" indent="-284163"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panose="020B0604020202020204" pitchFamily="34"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panose="020B0604020202020204" pitchFamily="34"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9pPr>
          </a:lstStyle>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 is a computing language that first appeared in the 1990s (c.1993)</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Originally developed at the University of Auckland, New Zealand</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Intended use was for performing statistics and generating graphics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Use now extends to many other areas: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DNA arrays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Gene expression arrays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RNA-seq analysis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Predecessor to R was S Programming Language, developed at Bell Laboratories in 1970s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 has come to be one of the primary computing languages used in bioinformatics</a:t>
            </a:r>
          </a:p>
        </p:txBody>
      </p:sp>
      <p:pic>
        <p:nvPicPr>
          <p:cNvPr id="23554" name="Picture 2" descr="International Students Entry Requirements &amp; Fees | UoA Online">
            <a:extLst>
              <a:ext uri="{FF2B5EF4-FFF2-40B4-BE49-F238E27FC236}">
                <a16:creationId xmlns:a16="http://schemas.microsoft.com/office/drawing/2014/main" id="{92CA3483-C472-E3B9-6D16-C843A6984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000" y="1425185"/>
            <a:ext cx="2966600" cy="2914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2E2FA978-3EC2-30D5-5484-EB3FA14FDE38}"/>
              </a:ext>
            </a:extLst>
          </p:cNvPr>
          <p:cNvSpPr>
            <a:spLocks noGrp="1"/>
          </p:cNvSpPr>
          <p:nvPr>
            <p:ph type="title"/>
          </p:nvPr>
        </p:nvSpPr>
        <p:spPr>
          <a:xfrm>
            <a:off x="2193727" y="169664"/>
            <a:ext cx="7804547" cy="1518047"/>
          </a:xfrm>
        </p:spPr>
        <p:txBody>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arrange()</a:t>
            </a:r>
          </a:p>
        </p:txBody>
      </p:sp>
      <p:sp>
        <p:nvSpPr>
          <p:cNvPr id="2" name="Rectangle 2">
            <a:extLst>
              <a:ext uri="{FF2B5EF4-FFF2-40B4-BE49-F238E27FC236}">
                <a16:creationId xmlns:a16="http://schemas.microsoft.com/office/drawing/2014/main" id="{F00BCE05-B8BE-835C-79B0-8EC936B742DF}"/>
              </a:ext>
            </a:extLst>
          </p:cNvPr>
          <p:cNvSpPr>
            <a:spLocks noGrp="1"/>
          </p:cNvSpPr>
          <p:nvPr>
            <p:ph idx="1"/>
          </p:nvPr>
        </p:nvSpPr>
        <p:spPr>
          <a:xfrm>
            <a:off x="295791" y="1394498"/>
            <a:ext cx="9342195" cy="5058647"/>
          </a:xfrm>
        </p:spPr>
        <p:txBody>
          <a:bodyPr>
            <a:normAutofit/>
          </a:bodyPr>
          <a:lstStyle/>
          <a:p>
            <a:pPr marL="265649" indent="-265649" defTabSz="348245">
              <a:spcBef>
                <a:spcPts val="352"/>
              </a:spcBef>
            </a:pP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arrange()</a:t>
            </a:r>
            <a:r>
              <a:rPr lang="en-US" altLang="en-US" sz="1898" dirty="0"/>
              <a:t> works similarly to </a:t>
            </a: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filter()</a:t>
            </a:r>
            <a:r>
              <a:rPr lang="en-US" altLang="en-US" sz="1898" dirty="0"/>
              <a:t>, except that it </a:t>
            </a:r>
            <a:r>
              <a:rPr lang="en-US" altLang="en-US" sz="1898" b="1" dirty="0"/>
              <a:t>reorders rows according to the ordering of one or more particular variables</a:t>
            </a:r>
            <a:r>
              <a:rPr lang="en-US" altLang="en-US" sz="1898" dirty="0"/>
              <a:t> instead of </a:t>
            </a:r>
            <a:r>
              <a:rPr lang="en-US" altLang="en-US" sz="1898" dirty="0" err="1"/>
              <a:t>subsetting</a:t>
            </a:r>
            <a:r>
              <a:rPr lang="en-US" altLang="en-US" sz="1898" dirty="0"/>
              <a:t> them.</a:t>
            </a:r>
          </a:p>
          <a:p>
            <a:pPr marL="0" indent="0" defTabSz="348245">
              <a:spcBef>
                <a:spcPts val="352"/>
              </a:spcBef>
              <a:buNone/>
            </a:pPr>
            <a:endParaRPr lang="en-US" altLang="en-US" sz="1898" dirty="0"/>
          </a:p>
          <a:p>
            <a:pPr marL="265649" indent="-265649" defTabSz="348245">
              <a:spcBef>
                <a:spcPts val="352"/>
              </a:spcBef>
            </a:pPr>
            <a:r>
              <a:rPr lang="en-US" altLang="en-US" sz="1898" dirty="0"/>
              <a:t>First argument is the </a:t>
            </a:r>
            <a:r>
              <a:rPr lang="en-US" altLang="en-US" sz="1898" dirty="0" err="1"/>
              <a:t>tibble</a:t>
            </a:r>
            <a:r>
              <a:rPr lang="en-US" altLang="en-US" sz="1898" dirty="0"/>
              <a:t>, the second argument is the reordering variable, and subsequent arguments are variables that break ties of the variable immediately preceding them.</a:t>
            </a:r>
          </a:p>
          <a:p>
            <a:pPr marL="0" indent="0" defTabSz="348245">
              <a:spcBef>
                <a:spcPts val="352"/>
              </a:spcBef>
              <a:buNone/>
            </a:pPr>
            <a:endParaRPr lang="en-US" altLang="en-US" sz="1898" dirty="0"/>
          </a:p>
          <a:p>
            <a:pPr marL="0" indent="0" defTabSz="348245">
              <a:spcBef>
                <a:spcPts val="352"/>
              </a:spcBef>
              <a:buNone/>
            </a:pPr>
            <a:r>
              <a:rPr lang="en-US" altLang="en-US" sz="1898" dirty="0"/>
              <a:t># E.g., sort by scheduled departure time (</a:t>
            </a:r>
            <a:r>
              <a:rPr lang="en-US" altLang="en-US" sz="1898" dirty="0" err="1">
                <a:solidFill>
                  <a:srgbClr val="0076BA"/>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t>), using departure delay (</a:t>
            </a:r>
            <a:r>
              <a:rPr lang="en-US" altLang="en-US" sz="1898" dirty="0" err="1">
                <a:solidFill>
                  <a:srgbClr val="0076BA"/>
                </a:solidFill>
                <a:latin typeface="Aptos" panose="020B0004020202020204" pitchFamily="34" charset="0"/>
                <a:ea typeface="Monaco" pitchFamily="2" charset="77"/>
                <a:cs typeface="Monaco" pitchFamily="2" charset="77"/>
                <a:sym typeface="Monaco" pitchFamily="2" charset="77"/>
              </a:rPr>
              <a:t>dep_delay</a:t>
            </a:r>
            <a:r>
              <a:rPr lang="en-US" altLang="en-US" sz="1898" dirty="0"/>
              <a:t>)  # to break ties:</a:t>
            </a:r>
          </a:p>
          <a:p>
            <a:pPr marL="531298" lvl="1" indent="-265649" defTabSz="348245">
              <a:spcBef>
                <a:spcPts val="352"/>
              </a:spcBef>
              <a:buFontTx/>
              <a:buChar char="‣"/>
            </a:pP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arrange(flights,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t>
            </a:r>
          </a:p>
          <a:p>
            <a:pPr marL="265649" lvl="1" indent="0" defTabSz="348245">
              <a:spcBef>
                <a:spcPts val="352"/>
              </a:spcBef>
              <a:buNone/>
            </a:pPr>
            <a:endPar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defTabSz="348245">
              <a:spcBef>
                <a:spcPts val="352"/>
              </a:spcBef>
              <a:buClr>
                <a:srgbClr val="000000"/>
              </a:buClr>
              <a:buNone/>
            </a:pPr>
            <a:r>
              <a:rPr lang="en-US" altLang="en-US" sz="1898" dirty="0"/>
              <a:t># Use </a:t>
            </a: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desc()</a:t>
            </a:r>
            <a:r>
              <a:rPr lang="en-US" altLang="en-US" sz="1898" dirty="0"/>
              <a:t> on one of the reordering variables to sort by descending                                                                            # order of that variable:</a:t>
            </a:r>
          </a:p>
          <a:p>
            <a:pPr marL="531298" lvl="1" indent="-265649" defTabSz="348245">
              <a:spcBef>
                <a:spcPts val="352"/>
              </a:spcBef>
              <a:buFontTx/>
              <a:buChar char="‣"/>
            </a:pP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arrange(flights, desc(</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t>
            </a:r>
          </a:p>
          <a:p>
            <a:pPr marL="265649" lvl="1" indent="0" defTabSz="348245">
              <a:spcBef>
                <a:spcPts val="352"/>
              </a:spcBef>
              <a:buNone/>
            </a:pPr>
            <a:endPar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endParaRPr>
          </a:p>
          <a:p>
            <a:pPr marL="265649" indent="-265649" defTabSz="348245">
              <a:spcBef>
                <a:spcPts val="352"/>
              </a:spcBef>
            </a:pPr>
            <a:r>
              <a:rPr lang="en-US" altLang="en-US" sz="1898" dirty="0"/>
              <a:t>Can reorder by as many variables as you like!</a:t>
            </a:r>
          </a:p>
        </p:txBody>
      </p:sp>
      <p:pic>
        <p:nvPicPr>
          <p:cNvPr id="3" name="Picture 2" descr="Data transformation with dplyr – Introduction to Open Data ...">
            <a:extLst>
              <a:ext uri="{FF2B5EF4-FFF2-40B4-BE49-F238E27FC236}">
                <a16:creationId xmlns:a16="http://schemas.microsoft.com/office/drawing/2014/main" id="{D8F3397E-7F5D-F0E5-C485-E1DBB34E0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rrange() function in R from dplyr ▶️ [Order Rows]">
            <a:extLst>
              <a:ext uri="{FF2B5EF4-FFF2-40B4-BE49-F238E27FC236}">
                <a16:creationId xmlns:a16="http://schemas.microsoft.com/office/drawing/2014/main" id="{2C64A3D3-BAD8-22D0-111F-CB7AAC0AB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959" y="3781973"/>
            <a:ext cx="4614041" cy="30760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C4D40BBF-C41D-5F8C-D29A-927AC5A82E19}"/>
              </a:ext>
            </a:extLst>
          </p:cNvPr>
          <p:cNvSpPr>
            <a:spLocks noGrp="1"/>
          </p:cNvSpPr>
          <p:nvPr>
            <p:ph type="title"/>
          </p:nvPr>
        </p:nvSpPr>
        <p:spPr/>
        <p:txBody>
          <a:bodyPr>
            <a:normAutofit/>
          </a:body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select() </a:t>
            </a:r>
            <a:r>
              <a:rPr lang="en-US" altLang="en-US" sz="4781"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781" dirty="0">
                <a:latin typeface="Aptos" panose="020B0004020202020204" pitchFamily="34" charset="0"/>
                <a:ea typeface="Monaco" pitchFamily="2" charset="77"/>
                <a:cs typeface="Monaco" pitchFamily="2" charset="77"/>
                <a:sym typeface="Monaco" pitchFamily="2" charset="77"/>
              </a:rPr>
              <a:t> </a:t>
            </a:r>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rename()</a:t>
            </a:r>
          </a:p>
        </p:txBody>
      </p:sp>
      <p:sp>
        <p:nvSpPr>
          <p:cNvPr id="2" name="Rectangle 2">
            <a:extLst>
              <a:ext uri="{FF2B5EF4-FFF2-40B4-BE49-F238E27FC236}">
                <a16:creationId xmlns:a16="http://schemas.microsoft.com/office/drawing/2014/main" id="{1BFFD394-159E-CAF9-85FB-DB066356B8FC}"/>
              </a:ext>
            </a:extLst>
          </p:cNvPr>
          <p:cNvSpPr>
            <a:spLocks noGrp="1"/>
          </p:cNvSpPr>
          <p:nvPr>
            <p:ph idx="1"/>
          </p:nvPr>
        </p:nvSpPr>
        <p:spPr>
          <a:xfrm>
            <a:off x="378373" y="1576552"/>
            <a:ext cx="8933793" cy="4665299"/>
          </a:xfrm>
        </p:spPr>
        <p:txBody>
          <a:bodyPr>
            <a:normAutofit fontScale="92500" lnSpcReduction="20000"/>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a:t> allows us to subset the data by selecting the columns/variables that we’re interested in. As before, the first argument is the </a:t>
            </a:r>
            <a:r>
              <a:rPr lang="en-US" altLang="en-US" dirty="0" err="1"/>
              <a:t>tibble</a:t>
            </a:r>
            <a:r>
              <a:rPr lang="en-US" altLang="en-US" dirty="0"/>
              <a:t>, and the subsequent arguments are the variables we wish to select.</a:t>
            </a:r>
          </a:p>
          <a:p>
            <a:pPr marL="0" indent="0" eaLnBrk="1">
              <a:buNone/>
            </a:pPr>
            <a:endParaRPr lang="en-US" altLang="en-US" dirty="0"/>
          </a:p>
          <a:p>
            <a:pPr marL="0" indent="0" eaLnBrk="1">
              <a:buNone/>
            </a:pPr>
            <a:r>
              <a:rPr lang="en-US" altLang="en-US" dirty="0"/>
              <a:t># select only date-related variables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year</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month</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day</a:t>
            </a:r>
            <a:r>
              <a:rPr lang="en-US" altLang="en-US" dirty="0"/>
              <a:t>):</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year, month, day)</a:t>
            </a:r>
          </a:p>
          <a:p>
            <a:pPr marL="457200" lvl="1" indent="0" eaLnBrk="1">
              <a:buNone/>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marL="0" indent="0">
              <a:buNone/>
            </a:pPr>
            <a:r>
              <a:rPr lang="en-US" altLang="en-US" dirty="0"/>
              <a:t>#select all variables between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year</a:t>
            </a:r>
            <a:r>
              <a:rPr lang="en-US" altLang="en-US" dirty="0"/>
              <a:t> and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day</a:t>
            </a:r>
            <a:r>
              <a:rPr lang="en-US" altLang="en-US" dirty="0"/>
              <a:t>, inclusive</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year:day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marL="457200" lvl="1" indent="0" eaLnBrk="1">
              <a:buNone/>
            </a:pPr>
            <a:endParaRPr lang="en-US" altLang="en-US" dirty="0"/>
          </a:p>
          <a:p>
            <a:pPr marL="0" indent="0" eaLnBrk="1">
              <a:buNone/>
            </a:pPr>
            <a:r>
              <a:rPr lang="en-US" altLang="en-US" dirty="0"/>
              <a:t># select all variables except date-related variables:</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year:day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pic>
        <p:nvPicPr>
          <p:cNvPr id="3" name="Picture 2" descr="Data transformation with dplyr – Introduction to Open Data ...">
            <a:extLst>
              <a:ext uri="{FF2B5EF4-FFF2-40B4-BE49-F238E27FC236}">
                <a16:creationId xmlns:a16="http://schemas.microsoft.com/office/drawing/2014/main" id="{95159067-ACFA-54B5-7908-7B207189B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elect() function in R from dplyr ▶️ [Keep or Drop Columns]">
            <a:extLst>
              <a:ext uri="{FF2B5EF4-FFF2-40B4-BE49-F238E27FC236}">
                <a16:creationId xmlns:a16="http://schemas.microsoft.com/office/drawing/2014/main" id="{F4A6232F-D5C5-2678-DA09-1DF7D41C6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109" y="3429000"/>
            <a:ext cx="3819197" cy="2546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788A813-4433-D712-5FAA-F8E1D0EF21F8}"/>
              </a:ext>
            </a:extLst>
          </p:cNvPr>
          <p:cNvSpPr>
            <a:spLocks noGrp="1"/>
          </p:cNvSpPr>
          <p:nvPr>
            <p:ph idx="1"/>
          </p:nvPr>
        </p:nvSpPr>
        <p:spPr>
          <a:xfrm>
            <a:off x="0" y="1825625"/>
            <a:ext cx="8996855" cy="4351338"/>
          </a:xfrm>
        </p:spPr>
        <p:txBody>
          <a:bodyPr>
            <a:normAutofit fontScale="92500" lnSpcReduction="10000"/>
          </a:bodyPr>
          <a:lstStyle/>
          <a:p>
            <a:pPr eaLnBrk="1"/>
            <a:r>
              <a:rPr lang="en-US" altLang="en-US" dirty="0"/>
              <a:t>Can also use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a:t> to rename variables.</a:t>
            </a:r>
          </a:p>
          <a:p>
            <a:pPr eaLnBrk="1"/>
            <a:r>
              <a:rPr lang="en-US" altLang="en-US" dirty="0"/>
              <a:t> Syntax is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new.name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oldname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a:t>
            </a:r>
          </a:p>
          <a:p>
            <a:pPr marL="0" indent="0" eaLnBrk="1">
              <a:buNone/>
            </a:pP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eaLnBrk="1">
              <a:buNone/>
            </a:pPr>
            <a:r>
              <a:rPr lang="en-US" altLang="en-US" dirty="0"/>
              <a:t># E.g., variable name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dirty="0"/>
              <a:t> doesn’t match style of other                                          # variable names, so change it to match style: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However, doing this produces a </a:t>
            </a:r>
            <a:r>
              <a:rPr lang="en-US" altLang="en-US" dirty="0" err="1"/>
              <a:t>tibble</a:t>
            </a:r>
            <a:r>
              <a:rPr lang="en-US" altLang="en-US" dirty="0"/>
              <a:t> with only the variable in question and drops the rest.</a:t>
            </a:r>
          </a:p>
          <a:p>
            <a:pPr marL="0" indent="0" eaLnBrk="1">
              <a:buNone/>
            </a:pPr>
            <a:r>
              <a:rPr lang="en-US" altLang="en-US" dirty="0"/>
              <a:t># Function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rename()</a:t>
            </a:r>
            <a:r>
              <a:rPr lang="en-US" altLang="en-US" dirty="0"/>
              <a:t> </a:t>
            </a:r>
            <a:r>
              <a:rPr lang="en-US" altLang="en-US" b="1" dirty="0"/>
              <a:t>renames variables without dropping        # the rest</a:t>
            </a:r>
            <a:r>
              <a:rPr lang="en-US" altLang="en-US" dirty="0"/>
              <a:t>. Syntax is the same: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rename(flights,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sp>
        <p:nvSpPr>
          <p:cNvPr id="5" name="Rectangle 1">
            <a:extLst>
              <a:ext uri="{FF2B5EF4-FFF2-40B4-BE49-F238E27FC236}">
                <a16:creationId xmlns:a16="http://schemas.microsoft.com/office/drawing/2014/main" id="{86627295-71CD-9114-7137-31F11EBB90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select() </a:t>
            </a:r>
            <a:r>
              <a:rPr lang="en-US" altLang="en-US" sz="4781"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781" dirty="0">
                <a:latin typeface="Aptos" panose="020B0004020202020204" pitchFamily="34" charset="0"/>
                <a:ea typeface="Monaco" pitchFamily="2" charset="77"/>
                <a:cs typeface="Monaco" pitchFamily="2" charset="77"/>
                <a:sym typeface="Monaco" pitchFamily="2" charset="77"/>
              </a:rPr>
              <a:t> </a:t>
            </a:r>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rename()</a:t>
            </a:r>
          </a:p>
        </p:txBody>
      </p:sp>
      <p:pic>
        <p:nvPicPr>
          <p:cNvPr id="3" name="Picture 2" descr="Data transformation with dplyr – Introduction to Open Data ...">
            <a:extLst>
              <a:ext uri="{FF2B5EF4-FFF2-40B4-BE49-F238E27FC236}">
                <a16:creationId xmlns:a16="http://schemas.microsoft.com/office/drawing/2014/main" id="{2E59B948-1F8C-F012-3996-8AA60C38C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ename() and rename_with() functions from dplyr ▶️ [Rename Columns in R]">
            <a:extLst>
              <a:ext uri="{FF2B5EF4-FFF2-40B4-BE49-F238E27FC236}">
                <a16:creationId xmlns:a16="http://schemas.microsoft.com/office/drawing/2014/main" id="{EB8E7BA1-25D1-B42D-D886-C9CFEF633D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30"/>
          <a:stretch/>
        </p:blipFill>
        <p:spPr bwMode="auto">
          <a:xfrm>
            <a:off x="8494986" y="1870841"/>
            <a:ext cx="3697014" cy="2333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D98A9AA-9F0E-E5A0-7C62-484E58FE652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431831A7-B0B4-D0B4-EA09-4CB65C722050}"/>
              </a:ext>
            </a:extLst>
          </p:cNvPr>
          <p:cNvSpPr>
            <a:spLocks noGrp="1"/>
          </p:cNvSpPr>
          <p:nvPr>
            <p:ph idx="1"/>
          </p:nvPr>
        </p:nvSpPr>
        <p:spPr>
          <a:xfrm>
            <a:off x="838200" y="1825625"/>
            <a:ext cx="11190514" cy="4351338"/>
          </a:xfrm>
        </p:spPr>
        <p:txBody>
          <a:bodyPr>
            <a:normAutofit lnSpcReduction="10000"/>
          </a:bodyPr>
          <a:lstStyle/>
          <a:p>
            <a:pPr marL="171450" indent="-171450">
              <a:spcBef>
                <a:spcPts val="0"/>
              </a:spcBef>
            </a:pPr>
            <a:r>
              <a:rPr lang="en-GB" dirty="0">
                <a:latin typeface="Aptos" panose="020B0004020202020204" pitchFamily="34" charset="0"/>
                <a:ea typeface="Work Sans"/>
                <a:cs typeface="Work Sans"/>
                <a:sym typeface="Work Sans"/>
              </a:rPr>
              <a:t>H</a:t>
            </a:r>
            <a:r>
              <a:rPr lang="en" dirty="0" err="1">
                <a:latin typeface="Aptos" panose="020B0004020202020204" pitchFamily="34" charset="0"/>
                <a:ea typeface="Work Sans"/>
                <a:cs typeface="Work Sans"/>
                <a:sym typeface="Work Sans"/>
              </a:rPr>
              <a:t>elps</a:t>
            </a:r>
            <a:r>
              <a:rPr lang="en" dirty="0">
                <a:latin typeface="Aptos" panose="020B0004020202020204" pitchFamily="34" charset="0"/>
                <a:ea typeface="Work Sans"/>
                <a:cs typeface="Work Sans"/>
                <a:sym typeface="Work Sans"/>
              </a:rPr>
              <a:t> extract unique values from a variable.</a:t>
            </a:r>
          </a:p>
          <a:p>
            <a:pPr marL="171450" indent="-171450">
              <a:spcBef>
                <a:spcPts val="0"/>
              </a:spcBef>
            </a:pPr>
            <a:r>
              <a:rPr lang="en" dirty="0">
                <a:latin typeface="Aptos" panose="020B0004020202020204" pitchFamily="34" charset="0"/>
              </a:rPr>
              <a:t>Syntax: </a:t>
            </a:r>
            <a:r>
              <a:rPr lang="en" dirty="0">
                <a:solidFill>
                  <a:srgbClr val="0076BA"/>
                </a:solidFill>
                <a:latin typeface="Aptos" panose="020B0004020202020204" pitchFamily="34" charset="0"/>
              </a:rPr>
              <a:t>distinct(</a:t>
            </a:r>
            <a:r>
              <a:rPr lang="en" dirty="0" err="1">
                <a:solidFill>
                  <a:srgbClr val="0076BA"/>
                </a:solidFill>
                <a:latin typeface="Aptos" panose="020B0004020202020204" pitchFamily="34" charset="0"/>
              </a:rPr>
              <a:t>dataset,by</a:t>
            </a:r>
            <a:r>
              <a:rPr lang="en" dirty="0">
                <a:solidFill>
                  <a:srgbClr val="0076BA"/>
                </a:solidFill>
                <a:latin typeface="Aptos" panose="020B0004020202020204" pitchFamily="34" charset="0"/>
              </a:rPr>
              <a:t>=column1)</a:t>
            </a:r>
          </a:p>
          <a:p>
            <a:pPr marL="0" indent="0">
              <a:spcBef>
                <a:spcPts val="0"/>
              </a:spcBef>
              <a:buNone/>
            </a:pPr>
            <a:endParaRPr lang="en" dirty="0">
              <a:solidFill>
                <a:srgbClr val="0076BA"/>
              </a:solidFill>
              <a:latin typeface="Aptos" panose="020B0004020202020204" pitchFamily="34" charset="0"/>
            </a:endParaRPr>
          </a:p>
          <a:p>
            <a:pPr marL="0" indent="0" eaLnBrk="1">
              <a:buNone/>
            </a:pPr>
            <a:r>
              <a:rPr lang="en-US" altLang="en-US" dirty="0"/>
              <a:t># E.g., variable name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dirty="0"/>
              <a:t> doesn’t match style of other                             # variable names, so change it to match style: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However, doing this produces a </a:t>
            </a:r>
            <a:r>
              <a:rPr lang="en-US" altLang="en-US" dirty="0" err="1"/>
              <a:t>tibble</a:t>
            </a:r>
            <a:r>
              <a:rPr lang="en-US" altLang="en-US" dirty="0"/>
              <a:t> with only the variable in question and drops the rest.</a:t>
            </a:r>
          </a:p>
          <a:p>
            <a:pPr marL="0" indent="0" eaLnBrk="1">
              <a:buNone/>
            </a:pPr>
            <a:r>
              <a:rPr lang="en-US" altLang="en-US" dirty="0"/>
              <a:t># Function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rename()</a:t>
            </a:r>
            <a:r>
              <a:rPr lang="en-US" altLang="en-US" dirty="0"/>
              <a:t> </a:t>
            </a:r>
            <a:r>
              <a:rPr lang="en-US" altLang="en-US" b="1" dirty="0"/>
              <a:t>renames variables without dropping the rest</a:t>
            </a:r>
            <a:r>
              <a:rPr lang="en-US" altLang="en-US" dirty="0"/>
              <a:t>.       # Syntax is the same: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rename(flights,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sp>
        <p:nvSpPr>
          <p:cNvPr id="5" name="Rectangle 1">
            <a:extLst>
              <a:ext uri="{FF2B5EF4-FFF2-40B4-BE49-F238E27FC236}">
                <a16:creationId xmlns:a16="http://schemas.microsoft.com/office/drawing/2014/main" id="{EA08D739-6BDC-C566-646B-54EF82F5A76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distinct()</a:t>
            </a:r>
          </a:p>
        </p:txBody>
      </p:sp>
      <p:pic>
        <p:nvPicPr>
          <p:cNvPr id="3" name="Picture 2" descr="Data transformation with dplyr – Introduction to Open Data ...">
            <a:extLst>
              <a:ext uri="{FF2B5EF4-FFF2-40B4-BE49-F238E27FC236}">
                <a16:creationId xmlns:a16="http://schemas.microsoft.com/office/drawing/2014/main" id="{9FB0B462-59AE-E0C9-B80F-D88C53B82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977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D5951EC-FAE3-E719-244E-D134D210E5E4}"/>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E0FFA6C-F350-944D-7005-F211F85DB328}"/>
              </a:ext>
            </a:extLst>
          </p:cNvPr>
          <p:cNvSpPr>
            <a:spLocks noGrp="1"/>
          </p:cNvSpPr>
          <p:nvPr>
            <p:ph idx="1"/>
          </p:nvPr>
        </p:nvSpPr>
        <p:spPr>
          <a:xfrm>
            <a:off x="0" y="1731031"/>
            <a:ext cx="9732579" cy="5032375"/>
          </a:xfrm>
        </p:spPr>
        <p:txBody>
          <a:bodyPr>
            <a:normAutofit/>
          </a:bodyPr>
          <a:lstStyle/>
          <a:p>
            <a:pPr marL="283507" indent="-283507" defTabSz="372801">
              <a:spcBef>
                <a:spcPts val="422"/>
              </a:spcBef>
            </a:pP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mutate()</a:t>
            </a:r>
            <a:r>
              <a:rPr lang="en-US" altLang="en-US" sz="2039" dirty="0"/>
              <a:t> </a:t>
            </a:r>
            <a:r>
              <a:rPr lang="en-US" altLang="en-US" sz="2039" b="1" dirty="0"/>
              <a:t>adds new columns that are functions of existing columns</a:t>
            </a:r>
            <a:r>
              <a:rPr lang="en-US" altLang="en-US" sz="2039" dirty="0"/>
              <a:t>. </a:t>
            </a:r>
          </a:p>
          <a:p>
            <a:pPr marL="283507" indent="-283507" defTabSz="372801">
              <a:spcBef>
                <a:spcPts val="422"/>
              </a:spcBef>
            </a:pPr>
            <a:r>
              <a:rPr lang="en-US" altLang="en-US" sz="2039" dirty="0"/>
              <a:t>Syntax: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mutate(</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new_var</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 = </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func_old_vars</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a:t>
            </a:r>
          </a:p>
          <a:p>
            <a:pPr marL="283508" lvl="1" indent="0" defTabSz="372801">
              <a:spcBef>
                <a:spcPts val="422"/>
              </a:spcBef>
              <a:buNone/>
            </a:pPr>
            <a:endPar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defTabSz="372801">
              <a:spcBef>
                <a:spcPts val="422"/>
              </a:spcBef>
              <a:buNone/>
            </a:pPr>
            <a:r>
              <a:rPr lang="en-US" altLang="en-US" sz="2039" dirty="0"/>
              <a:t># E.g., add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gain</a:t>
            </a:r>
            <a:r>
              <a:rPr lang="en-US" altLang="en-US" sz="2039" dirty="0"/>
              <a:t> variable that gives amount of time exceeding scheduled time in the # air, and speed variable in mph:</a:t>
            </a:r>
          </a:p>
          <a:p>
            <a:pPr marL="568132" lvl="1" indent="-284624" defTabSz="372801">
              <a:spcBef>
                <a:spcPts val="422"/>
              </a:spcBef>
              <a:buFontTx/>
              <a:buChar char="‣"/>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mutate(flights,</a:t>
            </a:r>
          </a:p>
          <a:p>
            <a:pPr marL="283508" lvl="1" indent="0" defTabSz="372801">
              <a:spcBef>
                <a:spcPts val="422"/>
              </a:spcBef>
              <a:buNone/>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gain = </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a:t>
            </a:r>
          </a:p>
          <a:p>
            <a:pPr marL="283508" lvl="1" indent="0" defTabSz="372801">
              <a:spcBef>
                <a:spcPts val="422"/>
              </a:spcBef>
              <a:buNone/>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speed = distance/</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air_time</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 60)</a:t>
            </a:r>
          </a:p>
          <a:p>
            <a:pPr marL="283508" lvl="1" indent="0" defTabSz="372801">
              <a:spcBef>
                <a:spcPts val="422"/>
              </a:spcBef>
              <a:buNone/>
            </a:pPr>
            <a:r>
              <a:rPr lang="en-US" altLang="en-US" sz="2039" dirty="0">
                <a:latin typeface="Aptos" panose="020B0004020202020204" pitchFamily="34" charset="0"/>
                <a:ea typeface="Monaco" pitchFamily="2" charset="77"/>
                <a:cs typeface="Monaco" pitchFamily="2" charset="77"/>
                <a:sym typeface="Monaco" pitchFamily="2" charset="77"/>
              </a:rPr>
              <a:t>Hard to see right? What function could you add to see the data frame?</a:t>
            </a:r>
          </a:p>
          <a:p>
            <a:pPr marL="283508" lvl="1" indent="0" defTabSz="372801">
              <a:spcBef>
                <a:spcPts val="422"/>
              </a:spcBef>
              <a:buNone/>
            </a:pPr>
            <a:endPar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endParaRPr>
          </a:p>
          <a:p>
            <a:pPr marL="283507" indent="-283507" defTabSz="372801">
              <a:spcBef>
                <a:spcPts val="422"/>
              </a:spcBef>
            </a:pPr>
            <a:r>
              <a:rPr lang="en-US" altLang="en-US" sz="2039" dirty="0"/>
              <a:t>Subsequent new variables in the same command can refer  to previous new variables created.</a:t>
            </a:r>
          </a:p>
          <a:p>
            <a:pPr marL="0" indent="0" defTabSz="372801">
              <a:spcBef>
                <a:spcPts val="422"/>
              </a:spcBef>
              <a:buNone/>
            </a:pPr>
            <a:endParaRPr lang="en-US" altLang="en-US" sz="2039" dirty="0"/>
          </a:p>
          <a:p>
            <a:pPr marL="283507" indent="-283507" defTabSz="372801">
              <a:spcBef>
                <a:spcPts val="422"/>
              </a:spcBef>
            </a:pPr>
            <a:r>
              <a:rPr lang="en-US" altLang="en-US" sz="2039" dirty="0"/>
              <a:t>If you only want to </a:t>
            </a:r>
            <a:r>
              <a:rPr lang="en-US" altLang="en-US" sz="2039" b="1" dirty="0"/>
              <a:t>keep the new variables</a:t>
            </a:r>
            <a:r>
              <a:rPr lang="en-US" altLang="en-US" sz="2039" dirty="0"/>
              <a:t> use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transmute()</a:t>
            </a:r>
            <a:r>
              <a:rPr lang="en-US" altLang="en-US" sz="2039" dirty="0"/>
              <a:t> with the same syntax.</a:t>
            </a:r>
          </a:p>
          <a:p>
            <a:pPr lvl="1" eaLnBrk="1">
              <a:buFontTx/>
              <a:buChar char="‣"/>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p:txBody>
      </p:sp>
      <p:sp>
        <p:nvSpPr>
          <p:cNvPr id="5" name="Rectangle 1">
            <a:extLst>
              <a:ext uri="{FF2B5EF4-FFF2-40B4-BE49-F238E27FC236}">
                <a16:creationId xmlns:a16="http://schemas.microsoft.com/office/drawing/2014/main" id="{1A734C08-835F-0465-2A3F-C717AEAADE2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800" dirty="0">
                <a:solidFill>
                  <a:srgbClr val="0076BA"/>
                </a:solidFill>
                <a:latin typeface="Aptos" panose="020B0004020202020204" pitchFamily="34" charset="0"/>
                <a:ea typeface="Monaco" pitchFamily="2" charset="77"/>
                <a:cs typeface="Monaco" pitchFamily="2" charset="77"/>
                <a:sym typeface="Monaco" pitchFamily="2" charset="77"/>
              </a:rPr>
              <a:t>mutate() </a:t>
            </a:r>
            <a:r>
              <a:rPr lang="en-US" altLang="en-US" sz="4800"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800" dirty="0">
                <a:solidFill>
                  <a:srgbClr val="0076BA"/>
                </a:solidFill>
                <a:latin typeface="Aptos" panose="020B0004020202020204" pitchFamily="34" charset="0"/>
                <a:ea typeface="Monaco" pitchFamily="2" charset="77"/>
                <a:cs typeface="Monaco" pitchFamily="2" charset="77"/>
                <a:sym typeface="Monaco" pitchFamily="2" charset="77"/>
              </a:rPr>
              <a:t> transmute()</a:t>
            </a:r>
            <a:endPar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endParaRPr>
          </a:p>
        </p:txBody>
      </p:sp>
      <p:pic>
        <p:nvPicPr>
          <p:cNvPr id="3" name="Picture 2" descr="Data transformation with dplyr – Introduction to Open Data ...">
            <a:extLst>
              <a:ext uri="{FF2B5EF4-FFF2-40B4-BE49-F238E27FC236}">
                <a16:creationId xmlns:a16="http://schemas.microsoft.com/office/drawing/2014/main" id="{27024BC1-B098-F39B-920E-918E0A110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utate() function from dplyr ▶️ [Create and Modify Columns in R]">
            <a:extLst>
              <a:ext uri="{FF2B5EF4-FFF2-40B4-BE49-F238E27FC236}">
                <a16:creationId xmlns:a16="http://schemas.microsoft.com/office/drawing/2014/main" id="{FA3FB922-7CBB-A6D3-5962-7CF872CAE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948" y="3208283"/>
            <a:ext cx="2997360" cy="199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77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0DA491BD-283A-75F3-C365-2BAA0812FDE6}"/>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p>
        </p:txBody>
      </p:sp>
      <p:sp>
        <p:nvSpPr>
          <p:cNvPr id="2" name="Rectangle 2">
            <a:extLst>
              <a:ext uri="{FF2B5EF4-FFF2-40B4-BE49-F238E27FC236}">
                <a16:creationId xmlns:a16="http://schemas.microsoft.com/office/drawing/2014/main" id="{08C835E6-80FC-E50F-8B0B-0B99BF22E168}"/>
              </a:ext>
            </a:extLst>
          </p:cNvPr>
          <p:cNvSpPr>
            <a:spLocks noGrp="1"/>
          </p:cNvSpPr>
          <p:nvPr>
            <p:ph idx="1"/>
          </p:nvPr>
        </p:nvSpPr>
        <p:spPr>
          <a:xfrm>
            <a:off x="0" y="1636223"/>
            <a:ext cx="8808044" cy="4420195"/>
          </a:xfrm>
        </p:spPr>
        <p:txBody>
          <a:bodyPr/>
          <a:lstStyle/>
          <a:p>
            <a:pPr eaLnBrk="1"/>
            <a:r>
              <a:rPr lang="en-US" altLang="en-US" dirty="0"/>
              <a:t>Collapses data frames to a single row. </a:t>
            </a:r>
          </a:p>
          <a:p>
            <a:pPr eaLnBrk="1"/>
            <a:r>
              <a:rPr lang="en-US" altLang="en-US" dirty="0"/>
              <a:t>Syntax is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entry_name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=function)</a:t>
            </a:r>
          </a:p>
          <a:p>
            <a:pPr marL="0" indent="0" eaLnBrk="1">
              <a:buNone/>
            </a:pPr>
            <a:r>
              <a:rPr lang="en-US" altLang="en-US" dirty="0"/>
              <a:t># E.g., determine mean and standard deviation of departure        # delay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dep_delay</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(flights,</a:t>
            </a:r>
          </a:p>
          <a:p>
            <a:pPr marL="457200" lvl="1" indent="0" eaLnBrk="1">
              <a:buNone/>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mean_dep_delay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=T),</a:t>
            </a:r>
          </a:p>
          <a:p>
            <a:pPr marL="457200" lvl="1" indent="0" eaLnBrk="1">
              <a:buNone/>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sd_dep_delay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=T))</a:t>
            </a:r>
          </a:p>
          <a:p>
            <a:pPr marL="457200" lvl="1" indent="0" eaLnBrk="1">
              <a:buNone/>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eaLnBrk="1"/>
            <a:r>
              <a:rPr lang="en-US" altLang="en-US" dirty="0"/>
              <a:t>Alone this is useless until we touch upon the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 function.</a:t>
            </a:r>
          </a:p>
        </p:txBody>
      </p:sp>
      <p:pic>
        <p:nvPicPr>
          <p:cNvPr id="3" name="Picture 2" descr="Data transformation with dplyr – Introduction to Open Data ...">
            <a:extLst>
              <a:ext uri="{FF2B5EF4-FFF2-40B4-BE49-F238E27FC236}">
                <a16:creationId xmlns:a16="http://schemas.microsoft.com/office/drawing/2014/main" id="{2DDB7C70-8145-AF3E-D16E-FF4D100C4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ummarise() function from dplyr ▶️ [Create Statistical Summaries in R]">
            <a:extLst>
              <a:ext uri="{FF2B5EF4-FFF2-40B4-BE49-F238E27FC236}">
                <a16:creationId xmlns:a16="http://schemas.microsoft.com/office/drawing/2014/main" id="{2EDDC3E1-2C4E-35B1-01EF-58CC845E5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4173" y="2711670"/>
            <a:ext cx="3507827" cy="2338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2ABAFBD7-D654-9DED-D3AA-1DE64E8202D1}"/>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p>
        </p:txBody>
      </p:sp>
      <p:sp>
        <p:nvSpPr>
          <p:cNvPr id="2" name="Rectangle 2">
            <a:extLst>
              <a:ext uri="{FF2B5EF4-FFF2-40B4-BE49-F238E27FC236}">
                <a16:creationId xmlns:a16="http://schemas.microsoft.com/office/drawing/2014/main" id="{E1B42E4B-E030-80B2-8FE7-0B0246D17693}"/>
              </a:ext>
            </a:extLst>
          </p:cNvPr>
          <p:cNvSpPr>
            <a:spLocks noGrp="1"/>
          </p:cNvSpPr>
          <p:nvPr>
            <p:ph idx="1"/>
          </p:nvPr>
        </p:nvSpPr>
        <p:spPr>
          <a:xfrm>
            <a:off x="357351" y="1825625"/>
            <a:ext cx="11736677" cy="4351338"/>
          </a:xfrm>
        </p:spPr>
        <p:txBody>
          <a:bodyPr>
            <a:normAutofit/>
          </a:bodyPr>
          <a:lstStyle/>
          <a:p>
            <a:pPr marL="296902" indent="-296902" defTabSz="389544">
              <a:spcBef>
                <a:spcPts val="422"/>
              </a:spcBef>
            </a:pPr>
            <a:r>
              <a:rPr lang="en-US" altLang="en-US" sz="2109" dirty="0"/>
              <a:t>Groups data set into multiple subsets. </a:t>
            </a:r>
          </a:p>
          <a:p>
            <a:pPr marL="296902" indent="-296902" defTabSz="389544">
              <a:spcBef>
                <a:spcPts val="422"/>
              </a:spcBef>
            </a:pPr>
            <a:r>
              <a:rPr lang="en-US" altLang="en-US" sz="2109" dirty="0"/>
              <a:t>Syntax is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grouping_var</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109" dirty="0"/>
              <a:t>.</a:t>
            </a:r>
          </a:p>
          <a:p>
            <a:pPr marL="0" indent="0" defTabSz="389544">
              <a:spcBef>
                <a:spcPts val="422"/>
              </a:spcBef>
              <a:buNone/>
            </a:pPr>
            <a:endParaRPr lang="en-US" altLang="en-US" sz="2109" dirty="0"/>
          </a:p>
          <a:p>
            <a:pPr marL="296902" indent="-296902" defTabSz="389544">
              <a:spcBef>
                <a:spcPts val="422"/>
              </a:spcBef>
            </a:pPr>
            <a:r>
              <a:rPr lang="en-US" altLang="en-US" sz="2109" dirty="0"/>
              <a:t>The resulting </a:t>
            </a:r>
            <a:r>
              <a:rPr lang="en-US" altLang="en-US" sz="2109" dirty="0" err="1"/>
              <a:t>tibble</a:t>
            </a:r>
            <a:r>
              <a:rPr lang="en-US" altLang="en-US" sz="2109" dirty="0"/>
              <a:t> includes the grouping variable in the </a:t>
            </a:r>
            <a:r>
              <a:rPr lang="en-US" altLang="en-US" sz="2109" dirty="0" err="1"/>
              <a:t>tibble</a:t>
            </a:r>
            <a:r>
              <a:rPr lang="en-US" altLang="en-US" sz="2109" dirty="0"/>
              <a:t> heading with the number of groups.</a:t>
            </a:r>
          </a:p>
          <a:p>
            <a:pPr marL="0" indent="0" defTabSz="389544">
              <a:spcBef>
                <a:spcPts val="422"/>
              </a:spcBef>
              <a:buNone/>
            </a:pPr>
            <a:endParaRPr lang="en-US" altLang="en-US" sz="2109" dirty="0"/>
          </a:p>
          <a:p>
            <a:pPr marL="0" indent="0" defTabSz="389544">
              <a:spcBef>
                <a:spcPts val="422"/>
              </a:spcBef>
              <a:buNone/>
            </a:pPr>
            <a:r>
              <a:rPr lang="en-US" altLang="en-US" sz="2109" dirty="0"/>
              <a:t># E.g., group flights data by tail number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sz="2109" dirty="0"/>
              <a:t>):</a:t>
            </a:r>
          </a:p>
          <a:p>
            <a:pPr marL="296901" lvl="1" indent="0" defTabSz="389544">
              <a:spcBef>
                <a:spcPts val="422"/>
              </a:spcBef>
              <a:buNone/>
            </a:pP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by_tailnum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endPar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endPar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by_tailnum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mean_dep_delay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=T),</a:t>
            </a: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sd_dep_delay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sd</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=T))</a:t>
            </a:r>
          </a:p>
        </p:txBody>
      </p:sp>
      <p:pic>
        <p:nvPicPr>
          <p:cNvPr id="3" name="Picture 2" descr="Data transformation with dplyr – Introduction to Open Data ...">
            <a:extLst>
              <a:ext uri="{FF2B5EF4-FFF2-40B4-BE49-F238E27FC236}">
                <a16:creationId xmlns:a16="http://schemas.microsoft.com/office/drawing/2014/main" id="{5099BCBB-8107-40A3-86D6-04A4DAEEB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73F4952-1BFD-EE5C-3F24-40A5510C4B2E}"/>
              </a:ext>
            </a:extLst>
          </p:cNvPr>
          <p:cNvSpPr>
            <a:spLocks noGrp="1"/>
          </p:cNvSpPr>
          <p:nvPr>
            <p:ph idx="1"/>
          </p:nvPr>
        </p:nvSpPr>
        <p:spPr>
          <a:xfrm>
            <a:off x="252249" y="1053703"/>
            <a:ext cx="9746026" cy="4749478"/>
          </a:xfrm>
        </p:spPr>
        <p:txBody>
          <a:bodyPr>
            <a:normAutofit/>
          </a:bodyPr>
          <a:lstStyle/>
          <a:p>
            <a:pPr marL="299134" indent="-299134" defTabSz="394009">
              <a:spcBef>
                <a:spcPts val="422"/>
              </a:spcBef>
            </a:pPr>
            <a:r>
              <a:rPr lang="en-US" altLang="en-US" sz="2109" dirty="0"/>
              <a:t>All of these functions work fine on their own. But if we want to string together multiple </a:t>
            </a:r>
            <a:r>
              <a:rPr lang="en-US" altLang="en-US" sz="2109" dirty="0" err="1"/>
              <a:t>dplyr</a:t>
            </a:r>
            <a:r>
              <a:rPr lang="en-US" altLang="en-US" sz="2109" dirty="0"/>
              <a:t> commands and result in one </a:t>
            </a:r>
            <a:r>
              <a:rPr lang="en-US" altLang="en-US" sz="2109" dirty="0" err="1"/>
              <a:t>tibble</a:t>
            </a:r>
            <a:r>
              <a:rPr lang="en-US" altLang="en-US" sz="2109" dirty="0"/>
              <a:t>, we have to save our objects at each step of the way.</a:t>
            </a:r>
          </a:p>
          <a:p>
            <a:pPr marL="0" indent="0" defTabSz="394009">
              <a:spcBef>
                <a:spcPts val="422"/>
              </a:spcBef>
              <a:buNone/>
            </a:pPr>
            <a:endParaRPr lang="en-US" altLang="en-US" sz="2109" dirty="0"/>
          </a:p>
          <a:p>
            <a:pPr marL="0" indent="0" defTabSz="394009">
              <a:spcBef>
                <a:spcPts val="422"/>
              </a:spcBef>
              <a:buNone/>
            </a:pPr>
            <a:r>
              <a:rPr lang="en-US" altLang="en-US" sz="2109" dirty="0"/>
              <a:t># create a </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109" dirty="0"/>
              <a:t> </a:t>
            </a:r>
            <a:r>
              <a:rPr lang="en-US" altLang="en-US" sz="2109" dirty="0" err="1"/>
              <a:t>tibble</a:t>
            </a:r>
            <a:r>
              <a:rPr lang="en-US" altLang="en-US" sz="2109" dirty="0"/>
              <a:t> that displays only average departure and arrival delays for   # days on which either of those averages are greater than 30 minutes:</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A1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year, month, day)</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 select(A1,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A3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T),</a:t>
            </a:r>
          </a:p>
          <a:p>
            <a:pPr marL="299134" lvl="1" indent="0" defTabSz="394009">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A4 = filter(A3,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p:txBody>
      </p:sp>
      <p:pic>
        <p:nvPicPr>
          <p:cNvPr id="3" name="Picture 2" descr="Data transformation with dplyr – Introduction to Open Data ...">
            <a:extLst>
              <a:ext uri="{FF2B5EF4-FFF2-40B4-BE49-F238E27FC236}">
                <a16:creationId xmlns:a16="http://schemas.microsoft.com/office/drawing/2014/main" id="{AD8206F0-A2CA-1D97-4BBC-841F1B7AD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of a pipe in R with crossed out text below it reading 'This is not a pipe' in French, in reference to Magritte's painting called 'The Treachery of Images'. There is text on top that says 'This is a pipe.'">
            <a:extLst>
              <a:ext uri="{FF2B5EF4-FFF2-40B4-BE49-F238E27FC236}">
                <a16:creationId xmlns:a16="http://schemas.microsoft.com/office/drawing/2014/main" id="{A8ED736A-32BA-0C58-6CCA-92D2CFBA2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29" y="3728357"/>
            <a:ext cx="4013200" cy="3009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34AAB642-D6A0-EBF2-26EF-A98B53541F40}"/>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446A0D79-610C-9B01-EF3C-C2D9BACE40D9}"/>
              </a:ext>
            </a:extLst>
          </p:cNvPr>
          <p:cNvSpPr>
            <a:spLocks noGrp="1"/>
          </p:cNvSpPr>
          <p:nvPr>
            <p:ph idx="1"/>
          </p:nvPr>
        </p:nvSpPr>
        <p:spPr>
          <a:xfrm>
            <a:off x="261258" y="1461430"/>
            <a:ext cx="10515600" cy="4863170"/>
          </a:xfrm>
        </p:spPr>
        <p:txBody>
          <a:bodyPr>
            <a:normAutofit/>
          </a:bodyPr>
          <a:lstStyle/>
          <a:p>
            <a:r>
              <a:rPr lang="en-AU" b="1" dirty="0"/>
              <a:t>What’s a pipe?</a:t>
            </a:r>
            <a:br>
              <a:rPr lang="en-AU" dirty="0"/>
            </a:br>
            <a:r>
              <a:rPr lang="en-AU" dirty="0"/>
              <a:t>A forward‐pipe operator that passes the output of one expression as the first argument to the next.</a:t>
            </a:r>
          </a:p>
          <a:p>
            <a:r>
              <a:rPr lang="en-AU" b="1" dirty="0"/>
              <a:t>Why use pipes?</a:t>
            </a:r>
            <a:endParaRPr lang="en-AU" dirty="0"/>
          </a:p>
          <a:p>
            <a:pPr lvl="1"/>
            <a:r>
              <a:rPr lang="en-AU" dirty="0"/>
              <a:t>Makes code linear and readable</a:t>
            </a:r>
          </a:p>
          <a:p>
            <a:pPr lvl="1"/>
            <a:r>
              <a:rPr lang="en-AU" dirty="0"/>
              <a:t>Eliminates nested function calls</a:t>
            </a:r>
          </a:p>
          <a:p>
            <a:pPr lvl="1"/>
            <a:r>
              <a:rPr lang="en-AU" dirty="0"/>
              <a:t>Encourages stepwise data transformation</a:t>
            </a:r>
          </a:p>
          <a:p>
            <a:r>
              <a:rPr lang="en-AU" b="1" dirty="0"/>
              <a:t>Key package:</a:t>
            </a:r>
            <a:br>
              <a:rPr lang="en-AU" dirty="0"/>
            </a:br>
            <a:r>
              <a:rPr lang="en-AU" dirty="0"/>
              <a:t>%&gt;% comes from </a:t>
            </a:r>
            <a:r>
              <a:rPr lang="en-AU" b="1" dirty="0" err="1"/>
              <a:t>magrittr</a:t>
            </a:r>
            <a:r>
              <a:rPr lang="en-AU" dirty="0"/>
              <a:t> (and is re‐exported by </a:t>
            </a:r>
            <a:r>
              <a:rPr lang="en-AU" b="1" dirty="0" err="1"/>
              <a:t>dplyr</a:t>
            </a:r>
            <a:r>
              <a:rPr lang="en-AU" dirty="0"/>
              <a:t>, </a:t>
            </a:r>
            <a:r>
              <a:rPr lang="en-AU" b="1" dirty="0" err="1"/>
              <a:t>tidyverse</a:t>
            </a:r>
            <a:r>
              <a:rPr lang="en-AU" dirty="0"/>
              <a:t>, etc.)</a:t>
            </a:r>
          </a:p>
          <a:p>
            <a:pPr marL="0" indent="0" defTabSz="332619">
              <a:spcBef>
                <a:spcPts val="352"/>
              </a:spcBef>
              <a:buNone/>
            </a:pPr>
            <a:endParaRPr lang="en-US" altLang="en-US" sz="1758" dirty="0"/>
          </a:p>
        </p:txBody>
      </p:sp>
      <p:pic>
        <p:nvPicPr>
          <p:cNvPr id="1026" name="Picture 2" descr="Data transformation with dplyr – Introduction to Open Data ...">
            <a:extLst>
              <a:ext uri="{FF2B5EF4-FFF2-40B4-BE49-F238E27FC236}">
                <a16:creationId xmlns:a16="http://schemas.microsoft.com/office/drawing/2014/main" id="{00EB6D15-3B1D-DFDA-0334-501B76890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pipes to clean up your R code | R (for ecology)">
            <a:extLst>
              <a:ext uri="{FF2B5EF4-FFF2-40B4-BE49-F238E27FC236}">
                <a16:creationId xmlns:a16="http://schemas.microsoft.com/office/drawing/2014/main" id="{7D13BFDB-2205-C7C8-3649-E432A9EC5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8772" y="2405742"/>
            <a:ext cx="3384399" cy="24166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D155A180-4015-DB46-EFCB-F246250E723C}"/>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995FA6C-7FE4-4FA6-AD63-604EB764F465}"/>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1AD17C8-8E21-4222-D044-0A576803D0CE}"/>
              </a:ext>
            </a:extLst>
          </p:cNvPr>
          <p:cNvSpPr>
            <a:spLocks noGrp="1"/>
          </p:cNvSpPr>
          <p:nvPr>
            <p:ph idx="1"/>
          </p:nvPr>
        </p:nvSpPr>
        <p:spPr>
          <a:xfrm>
            <a:off x="252249" y="1053703"/>
            <a:ext cx="9746026" cy="4749478"/>
          </a:xfrm>
        </p:spPr>
        <p:txBody>
          <a:bodyPr>
            <a:normAutofit/>
          </a:bodyPr>
          <a:lstStyle/>
          <a:p>
            <a:pPr marL="299134" indent="-299134" defTabSz="394009">
              <a:spcBef>
                <a:spcPts val="422"/>
              </a:spcBef>
            </a:pPr>
            <a:r>
              <a:rPr lang="en-US" altLang="en-US" sz="2109" dirty="0"/>
              <a:t>All of these functions work fine on their own. But if we want to string together multiple </a:t>
            </a:r>
            <a:r>
              <a:rPr lang="en-US" altLang="en-US" sz="2109" dirty="0" err="1"/>
              <a:t>dplyr</a:t>
            </a:r>
            <a:r>
              <a:rPr lang="en-US" altLang="en-US" sz="2109" dirty="0"/>
              <a:t> commands and result in one </a:t>
            </a:r>
            <a:r>
              <a:rPr lang="en-US" altLang="en-US" sz="2109" dirty="0" err="1"/>
              <a:t>tibble</a:t>
            </a:r>
            <a:r>
              <a:rPr lang="en-US" altLang="en-US" sz="2109" dirty="0"/>
              <a:t>, we have to save our objects at each step of the way.</a:t>
            </a:r>
          </a:p>
          <a:p>
            <a:pPr marL="0" indent="0" defTabSz="394009">
              <a:spcBef>
                <a:spcPts val="422"/>
              </a:spcBef>
              <a:buNone/>
            </a:pPr>
            <a:endParaRPr lang="en-US" altLang="en-US" sz="2109" dirty="0"/>
          </a:p>
          <a:p>
            <a:pPr marL="0" indent="0" defTabSz="394009">
              <a:spcBef>
                <a:spcPts val="422"/>
              </a:spcBef>
              <a:buNone/>
            </a:pPr>
            <a:r>
              <a:rPr lang="en-US" altLang="en-US" sz="2109" dirty="0"/>
              <a:t># create a </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109" dirty="0"/>
              <a:t> </a:t>
            </a:r>
            <a:r>
              <a:rPr lang="en-US" altLang="en-US" sz="2109" dirty="0" err="1"/>
              <a:t>tibble</a:t>
            </a:r>
            <a:r>
              <a:rPr lang="en-US" altLang="en-US" sz="2109" dirty="0"/>
              <a:t> that displays only average departure and arrival delays for   # days on which either of those averages are greater than 30 minutes:</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A1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year, month, day)</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 select(A1,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A3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T),</a:t>
            </a:r>
          </a:p>
          <a:p>
            <a:pPr marL="299134" lvl="1" indent="0" defTabSz="394009">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A4 = filter(A3,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p:txBody>
      </p:sp>
      <p:pic>
        <p:nvPicPr>
          <p:cNvPr id="3" name="Picture 2" descr="Data transformation with dplyr – Introduction to Open Data ...">
            <a:extLst>
              <a:ext uri="{FF2B5EF4-FFF2-40B4-BE49-F238E27FC236}">
                <a16:creationId xmlns:a16="http://schemas.microsoft.com/office/drawing/2014/main" id="{496CAC8C-7072-B0EA-F95C-90131125C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of a pipe in R with crossed out text below it reading 'This is not a pipe' in French, in reference to Magritte's painting called 'The Treachery of Images'. There is text on top that says 'This is a pipe.'">
            <a:extLst>
              <a:ext uri="{FF2B5EF4-FFF2-40B4-BE49-F238E27FC236}">
                <a16:creationId xmlns:a16="http://schemas.microsoft.com/office/drawing/2014/main" id="{976A9087-B5B2-0DB9-4A05-57F927769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29" y="3728357"/>
            <a:ext cx="4013200" cy="3009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EF8589E-0096-5B2B-98AA-99B9264646B8}"/>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grpSp>
        <p:nvGrpSpPr>
          <p:cNvPr id="4" name="Group 3">
            <a:extLst>
              <a:ext uri="{FF2B5EF4-FFF2-40B4-BE49-F238E27FC236}">
                <a16:creationId xmlns:a16="http://schemas.microsoft.com/office/drawing/2014/main" id="{F6DFDAC0-39FC-8F8E-C01B-8564BDBB838F}"/>
              </a:ext>
            </a:extLst>
          </p:cNvPr>
          <p:cNvGrpSpPr/>
          <p:nvPr/>
        </p:nvGrpSpPr>
        <p:grpSpPr>
          <a:xfrm>
            <a:off x="1262742" y="4376056"/>
            <a:ext cx="5904057" cy="2481943"/>
            <a:chOff x="1262742" y="4376056"/>
            <a:chExt cx="5904057" cy="2481943"/>
          </a:xfrm>
        </p:grpSpPr>
        <p:pic>
          <p:nvPicPr>
            <p:cNvPr id="5" name="Picture 4" descr="Confused Math Meme : Balone, Tone: Amazon.com.au: Books">
              <a:extLst>
                <a:ext uri="{FF2B5EF4-FFF2-40B4-BE49-F238E27FC236}">
                  <a16:creationId xmlns:a16="http://schemas.microsoft.com/office/drawing/2014/main" id="{00E3AE60-E156-0FA5-499B-7414995BC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596" y="4376056"/>
              <a:ext cx="1655203" cy="24819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E7D0D5-887A-026D-3E29-F8C0E943FDB6}"/>
                </a:ext>
              </a:extLst>
            </p:cNvPr>
            <p:cNvSpPr txBox="1"/>
            <p:nvPr/>
          </p:nvSpPr>
          <p:spPr>
            <a:xfrm>
              <a:off x="1262742" y="5148943"/>
              <a:ext cx="3997505" cy="369332"/>
            </a:xfrm>
            <a:prstGeom prst="rect">
              <a:avLst/>
            </a:prstGeom>
            <a:noFill/>
          </p:spPr>
          <p:txBody>
            <a:bodyPr wrap="none" rtlCol="0">
              <a:spAutoFit/>
            </a:bodyPr>
            <a:lstStyle/>
            <a:p>
              <a:r>
                <a:rPr lang="en-AU" b="1" dirty="0"/>
                <a:t>This will clutter up your environment</a:t>
              </a:r>
            </a:p>
          </p:txBody>
        </p:sp>
        <p:cxnSp>
          <p:nvCxnSpPr>
            <p:cNvPr id="8" name="Straight Arrow Connector 7">
              <a:extLst>
                <a:ext uri="{FF2B5EF4-FFF2-40B4-BE49-F238E27FC236}">
                  <a16:creationId xmlns:a16="http://schemas.microsoft.com/office/drawing/2014/main" id="{9F40C184-BA4C-3E71-4D90-E9EB096C9C92}"/>
                </a:ext>
              </a:extLst>
            </p:cNvPr>
            <p:cNvCxnSpPr>
              <a:cxnSpLocks/>
            </p:cNvCxnSpPr>
            <p:nvPr/>
          </p:nvCxnSpPr>
          <p:spPr>
            <a:xfrm flipV="1">
              <a:off x="3227626" y="4691743"/>
              <a:ext cx="0" cy="457199"/>
            </a:xfrm>
            <a:prstGeom prst="straightConnector1">
              <a:avLst/>
            </a:prstGeom>
            <a:ln w="476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2532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C6EA2D5-DC7C-C4E3-4A2F-A3F3D2B8D20E}"/>
              </a:ext>
            </a:extLst>
          </p:cNvPr>
          <p:cNvSpPr txBox="1">
            <a:spLocks noChangeArrowheads="1"/>
          </p:cNvSpPr>
          <p:nvPr/>
        </p:nvSpPr>
        <p:spPr bwMode="auto">
          <a:xfrm>
            <a:off x="517252" y="1568341"/>
            <a:ext cx="9120734"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charset="0"/>
              </a:defRPr>
            </a:lvl1pPr>
            <a:lvl2pPr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9pPr>
          </a:lstStyle>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R is fundamentally a 'scripting' language, not a high-end programming language</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Therefore it is limited in what it can do</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High-end programming languages include C, C++, JAVA, Fortran</a:t>
            </a:r>
          </a:p>
          <a:p>
            <a:pPr marL="0" indent="0" eaLnBrk="1" hangingPunct="1">
              <a:spcBef>
                <a:spcPct val="0"/>
              </a:spcBef>
              <a:buClr>
                <a:schemeClr val="accent2"/>
              </a:buClr>
              <a:defRPr/>
            </a:pPr>
            <a:r>
              <a:rPr lang="en-US" altLang="en-US" sz="1800" dirty="0">
                <a:solidFill>
                  <a:schemeClr val="tx1"/>
                </a:solidFill>
                <a:latin typeface="Aptos" panose="020B0004020202020204" pitchFamily="34" charset="0"/>
              </a:rPr>
              <a:t>      - these can be used to build complex, mainstream computer applications</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R is mainly for short programs that are interpreted in a batch-like (sequential) manner</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1800" dirty="0">
                <a:solidFill>
                  <a:schemeClr val="tx1"/>
                </a:solidFill>
                <a:latin typeface="Aptos" panose="020B0004020202020204" pitchFamily="34" charset="0"/>
              </a:rPr>
              <a:t>R was created using C and Fortran code</a:t>
            </a:r>
          </a:p>
          <a:p>
            <a:pPr eaLnBrk="1" hangingPunct="1">
              <a:spcBef>
                <a:spcPct val="0"/>
              </a:spcBef>
              <a:buClr>
                <a:schemeClr val="accent2"/>
              </a:buClr>
              <a:buFont typeface="Wingdings" pitchFamily="2" charset="2"/>
              <a:buChar char="§"/>
              <a:defRPr/>
            </a:pPr>
            <a:endParaRPr lang="en-US" altLang="en-US" sz="1800" dirty="0">
              <a:solidFill>
                <a:schemeClr val="tx1"/>
              </a:solidFill>
              <a:latin typeface="Aptos" panose="020B0004020202020204" pitchFamily="34" charset="0"/>
            </a:endParaRPr>
          </a:p>
          <a:p>
            <a:pPr marL="0" indent="0" eaLnBrk="1" hangingPunct="1">
              <a:spcBef>
                <a:spcPct val="0"/>
              </a:spcBef>
              <a:buClr>
                <a:schemeClr val="accent2"/>
              </a:buClr>
              <a:defRPr/>
            </a:pPr>
            <a:r>
              <a:rPr lang="en-US" altLang="en-US" sz="1800" u="sng" dirty="0">
                <a:solidFill>
                  <a:schemeClr val="tx1"/>
                </a:solidFill>
                <a:latin typeface="Aptos" panose="020B0004020202020204" pitchFamily="34" charset="0"/>
              </a:rPr>
              <a:t>In this lecture, code that you are expected to type is </a:t>
            </a:r>
            <a:r>
              <a:rPr lang="en-US" altLang="en-US" sz="1800" u="sng" dirty="0" err="1">
                <a:solidFill>
                  <a:schemeClr val="tx1"/>
                </a:solidFill>
                <a:latin typeface="Aptos" panose="020B0004020202020204" pitchFamily="34" charset="0"/>
              </a:rPr>
              <a:t>coloured</a:t>
            </a:r>
            <a:r>
              <a:rPr lang="en-US" altLang="en-US" sz="1800" u="sng" dirty="0">
                <a:solidFill>
                  <a:schemeClr val="tx1"/>
                </a:solidFill>
                <a:latin typeface="Aptos" panose="020B0004020202020204" pitchFamily="34" charset="0"/>
              </a:rPr>
              <a:t> </a:t>
            </a:r>
            <a:r>
              <a:rPr lang="en-US" altLang="en-US" sz="1800" u="sng" dirty="0">
                <a:solidFill>
                  <a:srgbClr val="FF0000"/>
                </a:solidFill>
                <a:latin typeface="Aptos" panose="020B0004020202020204" pitchFamily="34" charset="0"/>
              </a:rPr>
              <a:t>red and ‘have #s above it!’</a:t>
            </a:r>
          </a:p>
        </p:txBody>
      </p:sp>
      <p:pic>
        <p:nvPicPr>
          <p:cNvPr id="24580" name="Picture 4" descr="Fortran - Wikipedia">
            <a:extLst>
              <a:ext uri="{FF2B5EF4-FFF2-40B4-BE49-F238E27FC236}">
                <a16:creationId xmlns:a16="http://schemas.microsoft.com/office/drawing/2014/main" id="{28E749E4-162B-C0E1-6D52-956599DAC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6696" y="4351651"/>
            <a:ext cx="1792205" cy="2294022"/>
          </a:xfrm>
          <a:prstGeom prst="rect">
            <a:avLst/>
          </a:prstGeom>
          <a:noFill/>
          <a:extLst>
            <a:ext uri="{909E8E84-426E-40DD-AFC4-6F175D3DCCD1}">
              <a14:hiddenFill xmlns:a14="http://schemas.microsoft.com/office/drawing/2010/main">
                <a:solidFill>
                  <a:srgbClr val="FFFFFF"/>
                </a:solidFill>
              </a14:hiddenFill>
            </a:ext>
          </a:extLst>
        </p:spPr>
      </p:pic>
      <p:pic>
        <p:nvPicPr>
          <p:cNvPr id="24598" name="Picture 22" descr="Free Java Icon | Perfect for Software &amp; Development Projects">
            <a:extLst>
              <a:ext uri="{FF2B5EF4-FFF2-40B4-BE49-F238E27FC236}">
                <a16:creationId xmlns:a16="http://schemas.microsoft.com/office/drawing/2014/main" id="{DEB05939-7E1A-78A1-F8F6-B5ACBDB9A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5547" y="681927"/>
            <a:ext cx="1668380" cy="16683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FCD2801-7A70-C3E1-8E1A-48AE41BDB752}"/>
              </a:ext>
            </a:extLst>
          </p:cNvPr>
          <p:cNvPicPr>
            <a:picLocks noChangeAspect="1"/>
          </p:cNvPicPr>
          <p:nvPr/>
        </p:nvPicPr>
        <p:blipFill>
          <a:blip r:embed="rId5"/>
          <a:stretch>
            <a:fillRect/>
          </a:stretch>
        </p:blipFill>
        <p:spPr>
          <a:xfrm>
            <a:off x="9885638" y="2152650"/>
            <a:ext cx="2024994" cy="2024994"/>
          </a:xfrm>
          <a:prstGeom prst="rect">
            <a:avLst/>
          </a:prstGeom>
        </p:spPr>
      </p:pic>
      <p:sp>
        <p:nvSpPr>
          <p:cNvPr id="7" name="Text Box 1">
            <a:extLst>
              <a:ext uri="{FF2B5EF4-FFF2-40B4-BE49-F238E27FC236}">
                <a16:creationId xmlns:a16="http://schemas.microsoft.com/office/drawing/2014/main" id="{D00B1BAA-0910-0C34-3237-84A6F9B2CA8F}"/>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8945C29-7441-8646-F2CB-07CE8962F1EE}"/>
            </a:ext>
          </a:extLst>
        </p:cNvPr>
        <p:cNvGrpSpPr/>
        <p:nvPr/>
      </p:nvGrpSpPr>
      <p:grpSpPr>
        <a:xfrm>
          <a:off x="0" y="0"/>
          <a:ext cx="0" cy="0"/>
          <a:chOff x="0" y="0"/>
          <a:chExt cx="0" cy="0"/>
        </a:xfrm>
      </p:grpSpPr>
      <p:sp>
        <p:nvSpPr>
          <p:cNvPr id="24579" name="Rectangle 2">
            <a:extLst>
              <a:ext uri="{FF2B5EF4-FFF2-40B4-BE49-F238E27FC236}">
                <a16:creationId xmlns:a16="http://schemas.microsoft.com/office/drawing/2014/main" id="{1D8EC77F-3976-DC69-E750-267914BAB6D4}"/>
              </a:ext>
            </a:extLst>
          </p:cNvPr>
          <p:cNvSpPr>
            <a:spLocks noGrp="1"/>
          </p:cNvSpPr>
          <p:nvPr>
            <p:ph type="title"/>
          </p:nvPr>
        </p:nvSpPr>
        <p:spPr>
          <a:xfrm>
            <a:off x="2193727" y="459879"/>
            <a:ext cx="7804547" cy="954361"/>
          </a:xfrm>
        </p:spPr>
        <p:txBody>
          <a:bodyPr>
            <a:normAutofit/>
          </a:bodyPr>
          <a:lstStyle/>
          <a:p>
            <a:pPr defTabSz="208724"/>
            <a:r>
              <a:rPr lang="en-US" altLang="en-US" sz="2812" dirty="0"/>
              <a:t>Stringing together multiple </a:t>
            </a:r>
            <a:r>
              <a:rPr lang="en-US" altLang="en-US" sz="2812"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2812" dirty="0"/>
              <a:t> commands</a:t>
            </a:r>
          </a:p>
        </p:txBody>
      </p:sp>
      <p:sp>
        <p:nvSpPr>
          <p:cNvPr id="24577" name="Rectangle 1">
            <a:extLst>
              <a:ext uri="{FF2B5EF4-FFF2-40B4-BE49-F238E27FC236}">
                <a16:creationId xmlns:a16="http://schemas.microsoft.com/office/drawing/2014/main" id="{D7212557-95BD-6724-E6BC-C98E40CE1CF0}"/>
              </a:ext>
            </a:extLst>
          </p:cNvPr>
          <p:cNvSpPr>
            <a:spLocks noGrp="1"/>
          </p:cNvSpPr>
          <p:nvPr>
            <p:ph idx="1"/>
          </p:nvPr>
        </p:nvSpPr>
        <p:spPr>
          <a:xfrm>
            <a:off x="838200" y="1313793"/>
            <a:ext cx="10515600" cy="4863170"/>
          </a:xfrm>
        </p:spPr>
        <p:txBody>
          <a:bodyPr>
            <a:normAutofit/>
          </a:bodyPr>
          <a:lstStyle/>
          <a:p>
            <a:pPr marL="252255" indent="-252255" defTabSz="332619">
              <a:spcBef>
                <a:spcPts val="352"/>
              </a:spcBef>
            </a:pPr>
            <a:r>
              <a:rPr lang="en-US" altLang="en-US" sz="1758" dirty="0"/>
              <a:t>Alternatively, we can write each command within the subsequent command:</a:t>
            </a:r>
          </a:p>
          <a:p>
            <a:pPr marL="0" indent="0" defTabSz="332619">
              <a:spcBef>
                <a:spcPts val="352"/>
              </a:spcBef>
              <a:buNone/>
            </a:pPr>
            <a:endParaRPr lang="en-US" altLang="en-US" sz="1758" dirty="0"/>
          </a:p>
          <a:p>
            <a:pPr marL="0" indent="0" defTabSz="332619">
              <a:spcBef>
                <a:spcPts val="352"/>
              </a:spcBef>
              <a:buNone/>
            </a:pPr>
            <a:r>
              <a:rPr lang="en-US" altLang="en-US" sz="1758" dirty="0"/>
              <a:t># E.g., from the previous slide:</a:t>
            </a:r>
          </a:p>
          <a:p>
            <a:pPr marL="505626" lvl="1" indent="-253371" defTabSz="332619">
              <a:spcBef>
                <a:spcPts val="352"/>
              </a:spcBef>
              <a:buFontTx/>
              <a:buChar char="‣"/>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flights %&gt;%</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(year, month, day) %&gt;% </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select(</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%&gt;% </a:t>
            </a:r>
          </a:p>
          <a:p>
            <a:pPr marL="252255" lvl="1" indent="0" defTabSz="332619">
              <a:spcBef>
                <a:spcPts val="352"/>
              </a:spcBef>
              <a:buNone/>
            </a:pP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TRUE),</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TRUE),</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.groups = "drop") %&gt;% </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filter(</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a:p>
            <a:pPr marL="252255" lvl="1" indent="0" defTabSz="332619">
              <a:spcBef>
                <a:spcPts val="352"/>
              </a:spcBef>
              <a:buNone/>
            </a:pPr>
            <a:endParaRPr lang="en-US" altLang="en-US" sz="1758" dirty="0">
              <a:solidFill>
                <a:srgbClr val="0076BA"/>
              </a:solidFill>
              <a:latin typeface="Aptos" panose="020B0004020202020204" pitchFamily="34" charset="0"/>
              <a:ea typeface="Monaco" pitchFamily="2" charset="77"/>
              <a:cs typeface="Monaco" pitchFamily="2" charset="77"/>
              <a:sym typeface="Monaco" pitchFamily="2" charset="77"/>
            </a:endParaRPr>
          </a:p>
        </p:txBody>
      </p:sp>
      <p:pic>
        <p:nvPicPr>
          <p:cNvPr id="1026" name="Picture 2" descr="Data transformation with dplyr – Introduction to Open Data ...">
            <a:extLst>
              <a:ext uri="{FF2B5EF4-FFF2-40B4-BE49-F238E27FC236}">
                <a16:creationId xmlns:a16="http://schemas.microsoft.com/office/drawing/2014/main" id="{3D154E01-64D1-F412-247E-E05A14040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615B06-62C4-D2B8-80B4-2B0C58B1B407}"/>
              </a:ext>
            </a:extLst>
          </p:cNvPr>
          <p:cNvSpPr txBox="1"/>
          <p:nvPr/>
        </p:nvSpPr>
        <p:spPr>
          <a:xfrm>
            <a:off x="6422572" y="2332672"/>
            <a:ext cx="2067233" cy="1477328"/>
          </a:xfrm>
          <a:prstGeom prst="rect">
            <a:avLst/>
          </a:prstGeom>
          <a:noFill/>
        </p:spPr>
        <p:txBody>
          <a:bodyPr wrap="none" rtlCol="0">
            <a:spAutoFit/>
          </a:bodyPr>
          <a:lstStyle/>
          <a:p>
            <a:r>
              <a:rPr lang="en-AU" b="1" dirty="0">
                <a:solidFill>
                  <a:srgbClr val="0070C0"/>
                </a:solidFill>
              </a:rPr>
              <a:t>flights data frame </a:t>
            </a:r>
          </a:p>
          <a:p>
            <a:r>
              <a:rPr lang="en-AU" b="1" dirty="0">
                <a:solidFill>
                  <a:srgbClr val="0070C0"/>
                </a:solidFill>
              </a:rPr>
              <a:t> ↓ </a:t>
            </a:r>
            <a:r>
              <a:rPr lang="en-AU" b="1" dirty="0" err="1">
                <a:solidFill>
                  <a:srgbClr val="0070C0"/>
                </a:solidFill>
              </a:rPr>
              <a:t>group_by</a:t>
            </a:r>
            <a:r>
              <a:rPr lang="en-AU" b="1" dirty="0">
                <a:solidFill>
                  <a:srgbClr val="0070C0"/>
                </a:solidFill>
              </a:rPr>
              <a:t>()</a:t>
            </a:r>
          </a:p>
          <a:p>
            <a:r>
              <a:rPr lang="en-AU" b="1" dirty="0">
                <a:solidFill>
                  <a:srgbClr val="0070C0"/>
                </a:solidFill>
              </a:rPr>
              <a:t> ↓ select()</a:t>
            </a:r>
          </a:p>
          <a:p>
            <a:r>
              <a:rPr lang="en-AU" b="1" dirty="0">
                <a:solidFill>
                  <a:srgbClr val="0070C0"/>
                </a:solidFill>
              </a:rPr>
              <a:t> ↓ summarize()</a:t>
            </a:r>
          </a:p>
          <a:p>
            <a:r>
              <a:rPr lang="en-AU" b="1" dirty="0">
                <a:solidFill>
                  <a:srgbClr val="0070C0"/>
                </a:solidFill>
              </a:rPr>
              <a:t> ↓ filter()</a:t>
            </a:r>
          </a:p>
        </p:txBody>
      </p:sp>
    </p:spTree>
    <p:extLst>
      <p:ext uri="{BB962C8B-B14F-4D97-AF65-F5344CB8AC3E}">
        <p14:creationId xmlns:p14="http://schemas.microsoft.com/office/powerpoint/2010/main" val="195481952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ACF8-9143-25FC-C671-3D2DB879821C}"/>
              </a:ext>
            </a:extLst>
          </p:cNvPr>
          <p:cNvSpPr>
            <a:spLocks noGrp="1"/>
          </p:cNvSpPr>
          <p:nvPr>
            <p:ph type="title"/>
          </p:nvPr>
        </p:nvSpPr>
        <p:spPr/>
        <p:txBody>
          <a:bodyPr/>
          <a:lstStyle/>
          <a:p>
            <a:r>
              <a:rPr lang="en-AU" dirty="0"/>
              <a:t>Using AI </a:t>
            </a:r>
          </a:p>
        </p:txBody>
      </p:sp>
      <p:sp>
        <p:nvSpPr>
          <p:cNvPr id="3" name="Content Placeholder 2">
            <a:extLst>
              <a:ext uri="{FF2B5EF4-FFF2-40B4-BE49-F238E27FC236}">
                <a16:creationId xmlns:a16="http://schemas.microsoft.com/office/drawing/2014/main" id="{1C0744DA-F60F-17CF-591E-BA3A18F788FF}"/>
              </a:ext>
            </a:extLst>
          </p:cNvPr>
          <p:cNvSpPr>
            <a:spLocks noGrp="1"/>
          </p:cNvSpPr>
          <p:nvPr>
            <p:ph idx="1"/>
          </p:nvPr>
        </p:nvSpPr>
        <p:spPr>
          <a:xfrm>
            <a:off x="115613" y="1657459"/>
            <a:ext cx="11227676" cy="4351338"/>
          </a:xfrm>
        </p:spPr>
        <p:txBody>
          <a:bodyPr>
            <a:normAutofit fontScale="92500" lnSpcReduction="20000"/>
          </a:bodyPr>
          <a:lstStyle/>
          <a:p>
            <a:pPr marL="0" indent="0">
              <a:buNone/>
            </a:pPr>
            <a:r>
              <a:rPr lang="en-AU" b="1" dirty="0"/>
              <a:t>Think of AI as…</a:t>
            </a:r>
            <a:endParaRPr lang="en-AU" dirty="0"/>
          </a:p>
          <a:p>
            <a:pPr lvl="1"/>
            <a:r>
              <a:rPr lang="en-AU" dirty="0"/>
              <a:t>A “</a:t>
            </a:r>
            <a:r>
              <a:rPr lang="en-AU" b="1" dirty="0"/>
              <a:t>calculator for words</a:t>
            </a:r>
            <a:r>
              <a:rPr lang="en-AU" dirty="0"/>
              <a:t>” – it predicts the next token based on context, so more detail = better result.</a:t>
            </a:r>
          </a:p>
          <a:p>
            <a:pPr lvl="1"/>
            <a:r>
              <a:rPr lang="en-AU" dirty="0"/>
              <a:t>A paired programmer – don’t expect perfection up front; break problems into steps, discuss your approach, then iterate.</a:t>
            </a:r>
          </a:p>
          <a:p>
            <a:pPr marL="0" indent="0">
              <a:buNone/>
            </a:pPr>
            <a:endParaRPr lang="en-AU" b="1" dirty="0"/>
          </a:p>
          <a:p>
            <a:pPr marL="0" indent="0">
              <a:buNone/>
            </a:pPr>
            <a:r>
              <a:rPr lang="en-AU" b="1" dirty="0"/>
              <a:t>Iterate &amp; Refine</a:t>
            </a:r>
            <a:endParaRPr lang="en-AU" dirty="0"/>
          </a:p>
          <a:p>
            <a:pPr lvl="1"/>
            <a:r>
              <a:rPr lang="en-AU" dirty="0"/>
              <a:t>Share your errors or unexpected outputs</a:t>
            </a:r>
          </a:p>
          <a:p>
            <a:pPr lvl="1"/>
            <a:r>
              <a:rPr lang="en-AU" dirty="0"/>
              <a:t>Explain “this is what I got vs. what I expected” to help the AI self-correct</a:t>
            </a:r>
          </a:p>
          <a:p>
            <a:pPr marL="0" indent="0">
              <a:buNone/>
            </a:pPr>
            <a:endParaRPr lang="en-AU" dirty="0"/>
          </a:p>
          <a:p>
            <a:pPr marL="0" indent="0">
              <a:buNone/>
            </a:pPr>
            <a:r>
              <a:rPr lang="en-AU" dirty="0"/>
              <a:t>At the end of the day if you don’t know the ‘R language’… Don’t expect AI to solve your problems</a:t>
            </a:r>
          </a:p>
          <a:p>
            <a:endParaRPr lang="en-AU" dirty="0"/>
          </a:p>
        </p:txBody>
      </p:sp>
      <p:pic>
        <p:nvPicPr>
          <p:cNvPr id="19458" name="Picture 2" descr="AI Coding Assistants: 17 Risks (And How To Mitigate Them)">
            <a:extLst>
              <a:ext uri="{FF2B5EF4-FFF2-40B4-BE49-F238E27FC236}">
                <a16:creationId xmlns:a16="http://schemas.microsoft.com/office/drawing/2014/main" id="{2ACCA909-AFAB-2535-4019-6335AA6FB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2725" y="0"/>
            <a:ext cx="2779275" cy="184885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2B6B9F76-A0B0-9B16-9CDF-996E16CC6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592817"/>
            <a:ext cx="2249214" cy="1265183"/>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Overflowing Garbage Bin With Colorful Plastic Waste And Environmental  Pollution, Overflowing, Garbage, Bin PNG Transparent Image and Clipart for  Free Download">
            <a:extLst>
              <a:ext uri="{FF2B5EF4-FFF2-40B4-BE49-F238E27FC236}">
                <a16:creationId xmlns:a16="http://schemas.microsoft.com/office/drawing/2014/main" id="{FD3A0A08-2CD9-1634-7DA2-9B93797C0A13}"/>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737255" y="5517646"/>
            <a:ext cx="1298593" cy="12985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Overflowing Garbage Bin With Colorful Plastic Waste And Environmental  Pollution, Overflowing, Garbage, Bin PNG Transparent Image and Clipart for  Free Download">
            <a:extLst>
              <a:ext uri="{FF2B5EF4-FFF2-40B4-BE49-F238E27FC236}">
                <a16:creationId xmlns:a16="http://schemas.microsoft.com/office/drawing/2014/main" id="{5DC9FB56-F284-E595-BD54-EBAC28A506B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620827" y="5559407"/>
            <a:ext cx="1298593" cy="12985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6EADEA1-EE10-0229-C0C1-F01E99D6E7D4}"/>
              </a:ext>
            </a:extLst>
          </p:cNvPr>
          <p:cNvCxnSpPr/>
          <p:nvPr/>
        </p:nvCxnSpPr>
        <p:spPr>
          <a:xfrm>
            <a:off x="5812220" y="6222124"/>
            <a:ext cx="7567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BB0D4D2-D5F5-D368-375B-0D176A0666C7}"/>
              </a:ext>
            </a:extLst>
          </p:cNvPr>
          <p:cNvCxnSpPr/>
          <p:nvPr/>
        </p:nvCxnSpPr>
        <p:spPr>
          <a:xfrm>
            <a:off x="7993116" y="6227379"/>
            <a:ext cx="7567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0840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51C3A-ABC4-1CE9-0259-DFA5F3087570}"/>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69091C26-2E57-1DC5-43A4-64BE8E8A9425}"/>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B7FACD24-6CAA-1541-B3D0-4493E6A906AA}"/>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2534" name="Picture 6">
            <a:extLst>
              <a:ext uri="{FF2B5EF4-FFF2-40B4-BE49-F238E27FC236}">
                <a16:creationId xmlns:a16="http://schemas.microsoft.com/office/drawing/2014/main" id="{ED0E3371-0957-885F-7471-601258A02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720" y="2884652"/>
            <a:ext cx="31750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79372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a:extLst>
              <a:ext uri="{FF2B5EF4-FFF2-40B4-BE49-F238E27FC236}">
                <a16:creationId xmlns:a16="http://schemas.microsoft.com/office/drawing/2014/main" id="{046A1846-5DD3-26BA-ACF2-FF012C706604}"/>
              </a:ext>
            </a:extLst>
          </p:cNvPr>
          <p:cNvSpPr txBox="1">
            <a:spLocks noChangeArrowheads="1"/>
          </p:cNvSpPr>
          <p:nvPr/>
        </p:nvSpPr>
        <p:spPr bwMode="auto">
          <a:xfrm>
            <a:off x="635876" y="110358"/>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2.  Structure of R</a:t>
            </a:r>
          </a:p>
        </p:txBody>
      </p:sp>
      <p:sp>
        <p:nvSpPr>
          <p:cNvPr id="8195" name="Text Box 2">
            <a:extLst>
              <a:ext uri="{FF2B5EF4-FFF2-40B4-BE49-F238E27FC236}">
                <a16:creationId xmlns:a16="http://schemas.microsoft.com/office/drawing/2014/main" id="{E954625E-CE28-0F7C-5EB2-89EA3987E472}"/>
              </a:ext>
            </a:extLst>
          </p:cNvPr>
          <p:cNvSpPr txBox="1">
            <a:spLocks noChangeArrowheads="1"/>
          </p:cNvSpPr>
          <p:nvPr/>
        </p:nvSpPr>
        <p:spPr bwMode="auto">
          <a:xfrm>
            <a:off x="646989" y="1634358"/>
            <a:ext cx="6762804"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panose="020B0604020202020204" pitchFamily="34" charset="0"/>
              </a:defRPr>
            </a:lvl1pPr>
            <a:lvl2pPr marL="741363" indent="-284163"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panose="020B0604020202020204" pitchFamily="34"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panose="020B0604020202020204" pitchFamily="34"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9pPr>
          </a:lstStyle>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The R environment is comprised of 'packages' (1,000s)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Packages are stored on the World Wide Web in repositories like CRAN (Comprehensive R Archive Network) and Bioconductor</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A package can be thought as a set of functions that perform related tasks</a:t>
            </a:r>
          </a:p>
          <a:p>
            <a:pPr lvl="1" eaLnBrk="1" hangingPunct="1">
              <a:spcBef>
                <a:spcPct val="0"/>
              </a:spcBef>
              <a:buClr>
                <a:schemeClr val="accent2"/>
              </a:buClr>
              <a:buFont typeface="Wingdings" pitchFamily="2" charset="2"/>
              <a:buChar char="§"/>
            </a:pPr>
            <a:r>
              <a:rPr lang="en-US" altLang="en-US" sz="1800" dirty="0" err="1">
                <a:solidFill>
                  <a:schemeClr val="tx1"/>
                </a:solidFill>
                <a:latin typeface="Aptos" panose="020B0004020202020204" pitchFamily="34" charset="0"/>
              </a:rPr>
              <a:t>dplyr</a:t>
            </a:r>
            <a:r>
              <a:rPr lang="en-US" altLang="en-US" sz="1800" dirty="0">
                <a:solidFill>
                  <a:schemeClr val="tx1"/>
                </a:solidFill>
                <a:latin typeface="Aptos" panose="020B0004020202020204" pitchFamily="34" charset="0"/>
              </a:rPr>
              <a:t> </a:t>
            </a:r>
            <a:r>
              <a:rPr lang="en-AU" sz="1800" b="0" i="0" dirty="0">
                <a:solidFill>
                  <a:srgbClr val="001D35"/>
                </a:solidFill>
                <a:effectLst/>
                <a:latin typeface="Aptos" panose="020B0004020202020204" pitchFamily="34" charset="0"/>
              </a:rPr>
              <a:t>popular data manipulation library</a:t>
            </a:r>
          </a:p>
          <a:p>
            <a:pPr lvl="1" eaLnBrk="1" hangingPunct="1">
              <a:spcBef>
                <a:spcPct val="0"/>
              </a:spcBef>
              <a:buClr>
                <a:schemeClr val="accent2"/>
              </a:buClr>
              <a:buFont typeface="Wingdings" pitchFamily="2" charset="2"/>
              <a:buChar char="§"/>
            </a:pPr>
            <a:r>
              <a:rPr lang="en-AU" altLang="en-US" sz="1800" dirty="0" err="1">
                <a:solidFill>
                  <a:srgbClr val="001D35"/>
                </a:solidFill>
                <a:latin typeface="Aptos" panose="020B0004020202020204" pitchFamily="34" charset="0"/>
              </a:rPr>
              <a:t>stringr</a:t>
            </a:r>
            <a:r>
              <a:rPr lang="en-AU" altLang="en-US" sz="1800" dirty="0">
                <a:solidFill>
                  <a:srgbClr val="001D35"/>
                </a:solidFill>
                <a:latin typeface="Aptos" panose="020B0004020202020204" pitchFamily="34" charset="0"/>
              </a:rPr>
              <a:t> </a:t>
            </a:r>
            <a:r>
              <a:rPr lang="en-AU" sz="1000" b="0" i="0" dirty="0">
                <a:solidFill>
                  <a:srgbClr val="001D35"/>
                </a:solidFill>
                <a:effectLst/>
                <a:latin typeface="Google Sans"/>
              </a:rPr>
              <a:t>For string manipulation.</a:t>
            </a:r>
            <a:endParaRPr lang="en-US" altLang="en-US" sz="1800" dirty="0">
              <a:solidFill>
                <a:schemeClr val="tx1"/>
              </a:solidFill>
              <a:latin typeface="Aptos" panose="020B0004020202020204" pitchFamily="34" charset="0"/>
            </a:endParaRP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ggplot2 package provides many graphical functions</a:t>
            </a: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When you first install R, many 'core' packages come bundled with the installation; other packages must be manually added</a:t>
            </a:r>
          </a:p>
        </p:txBody>
      </p:sp>
      <p:pic>
        <p:nvPicPr>
          <p:cNvPr id="26628" name="Picture 4" descr="Taller de Introducción a R">
            <a:extLst>
              <a:ext uri="{FF2B5EF4-FFF2-40B4-BE49-F238E27FC236}">
                <a16:creationId xmlns:a16="http://schemas.microsoft.com/office/drawing/2014/main" id="{E9E94271-275A-F58B-3D1E-7B59E70E6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727" y="1663786"/>
            <a:ext cx="3651868" cy="3530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57ccd35-2dd5-4422-b858-a37e83b7511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B64CD80B73D640BE3010113FDBE41D" ma:contentTypeVersion="6" ma:contentTypeDescription="Create a new document." ma:contentTypeScope="" ma:versionID="558962a6317536e200d31ae531d65fdf">
  <xsd:schema xmlns:xsd="http://www.w3.org/2001/XMLSchema" xmlns:xs="http://www.w3.org/2001/XMLSchema" xmlns:p="http://schemas.microsoft.com/office/2006/metadata/properties" xmlns:ns3="257ccd35-2dd5-4422-b858-a37e83b75117" targetNamespace="http://schemas.microsoft.com/office/2006/metadata/properties" ma:root="true" ma:fieldsID="28271b1e5877e1532ef4ff0b837c594d" ns3:_="">
    <xsd:import namespace="257ccd35-2dd5-4422-b858-a37e83b751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7ccd35-2dd5-4422-b858-a37e83b751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8AC8F3-20D3-4B84-9F7B-582777D4F816}">
  <ds:schemaRefs>
    <ds:schemaRef ds:uri="http://schemas.microsoft.com/sharepoint/v3/contenttype/forms"/>
  </ds:schemaRefs>
</ds:datastoreItem>
</file>

<file path=customXml/itemProps2.xml><?xml version="1.0" encoding="utf-8"?>
<ds:datastoreItem xmlns:ds="http://schemas.openxmlformats.org/officeDocument/2006/customXml" ds:itemID="{789185DD-0E76-44EA-816A-33F05779ED88}">
  <ds:schemaRefs>
    <ds:schemaRef ds:uri="http://purl.org/dc/terms/"/>
    <ds:schemaRef ds:uri="http://schemas.microsoft.com/office/2006/metadata/properties"/>
    <ds:schemaRef ds:uri="http://www.w3.org/XML/1998/namespace"/>
    <ds:schemaRef ds:uri="http://purl.org/dc/elements/1.1/"/>
    <ds:schemaRef ds:uri="257ccd35-2dd5-4422-b858-a37e83b75117"/>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F1442AC-F53B-4BA5-97D6-B606F7E04B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7ccd35-2dd5-4422-b858-a37e83b751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17853</TotalTime>
  <Words>5058</Words>
  <Application>Microsoft Macintosh PowerPoint</Application>
  <PresentationFormat>Widescreen</PresentationFormat>
  <Paragraphs>717</Paragraphs>
  <Slides>71</Slides>
  <Notes>25</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2" baseType="lpstr">
      <vt:lpstr>Aptos</vt:lpstr>
      <vt:lpstr>Aptos Display</vt:lpstr>
      <vt:lpstr>Arial</vt:lpstr>
      <vt:lpstr>Consolas</vt:lpstr>
      <vt:lpstr>Google Sans</vt:lpstr>
      <vt:lpstr>Helvetica Neue</vt:lpstr>
      <vt:lpstr>Helvetica World</vt:lpstr>
      <vt:lpstr>Helvetica World Bold</vt:lpstr>
      <vt:lpstr>Wingdings</vt:lpstr>
      <vt:lpstr>Office Theme</vt:lpstr>
      <vt:lpstr>Equation</vt:lpstr>
      <vt:lpstr>Introduction to Data Analysis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Installation and set-up</vt:lpstr>
      <vt:lpstr>Load up R</vt:lpstr>
      <vt:lpstr>What is R doing?</vt:lpstr>
      <vt:lpstr>Rstudio: An Integrated Development Environment</vt:lpstr>
      <vt:lpstr>Rstudio: An example</vt:lpstr>
      <vt:lpstr>Rstudio: customise</vt:lpstr>
      <vt:lpstr>Rstudio: customise</vt:lpstr>
      <vt:lpstr>Rstudio: customise</vt:lpstr>
      <vt:lpstr>PowerPoint Presentation</vt:lpstr>
      <vt:lpstr>R scripts</vt:lpstr>
      <vt:lpstr>Running a simple function</vt:lpstr>
      <vt:lpstr>Running a simple function</vt:lpstr>
      <vt:lpstr>Help from within R</vt:lpstr>
      <vt:lpstr>?log</vt:lpstr>
      <vt:lpstr>RStudio quick help</vt:lpstr>
      <vt:lpstr>STOP AND CODE </vt:lpstr>
      <vt:lpstr>Searching Help</vt:lpstr>
      <vt:lpstr>RStudio tips</vt:lpstr>
      <vt:lpstr>Commenting your code (do it)</vt:lpstr>
      <vt:lpstr>Some simple R commands</vt:lpstr>
      <vt:lpstr>PowerPoint Presentation</vt:lpstr>
      <vt:lpstr>R workspaces</vt:lpstr>
      <vt:lpstr>R workspaces</vt:lpstr>
      <vt:lpstr>STOP AND CODE</vt:lpstr>
      <vt:lpstr>Objects</vt:lpstr>
      <vt:lpstr>Assigning values</vt:lpstr>
      <vt:lpstr>Assigning values</vt:lpstr>
      <vt:lpstr>Viewing objects</vt:lpstr>
      <vt:lpstr>Removing objects</vt:lpstr>
      <vt:lpstr>PowerPoint Presentation</vt:lpstr>
      <vt:lpstr>Data types</vt:lpstr>
      <vt:lpstr>Finding data types??</vt:lpstr>
      <vt:lpstr>Everything is a vector</vt:lpstr>
      <vt:lpstr>Creating vectors manually</vt:lpstr>
      <vt:lpstr>Catching up on the basics</vt:lpstr>
      <vt:lpstr>Data Frames and Lists</vt:lpstr>
      <vt:lpstr>Examples of Both</vt:lpstr>
      <vt:lpstr>Creating a Data Frame or List</vt:lpstr>
      <vt:lpstr>Accessing Values in a Data Frame</vt:lpstr>
      <vt:lpstr>Accessing values in a list</vt:lpstr>
      <vt:lpstr>PowerPoint Presentation</vt:lpstr>
      <vt:lpstr>PowerPoint Presentation</vt:lpstr>
      <vt:lpstr>PowerPoint Presentation</vt:lpstr>
      <vt:lpstr>Install pacman</vt:lpstr>
      <vt:lpstr>dplyr and Tibbles</vt:lpstr>
      <vt:lpstr>Single Table Verbs</vt:lpstr>
      <vt:lpstr>Data: nycflights13</vt:lpstr>
      <vt:lpstr>filter()</vt:lpstr>
      <vt:lpstr>arrange()</vt:lpstr>
      <vt:lpstr>select() and rename()</vt:lpstr>
      <vt:lpstr>PowerPoint Presentation</vt:lpstr>
      <vt:lpstr>PowerPoint Presentation</vt:lpstr>
      <vt:lpstr>PowerPoint Presentation</vt:lpstr>
      <vt:lpstr>summarise()</vt:lpstr>
      <vt:lpstr>group_by()</vt:lpstr>
      <vt:lpstr>PowerPoint Presentation</vt:lpstr>
      <vt:lpstr>PowerPoint Presentation</vt:lpstr>
      <vt:lpstr>PowerPoint Presentation</vt:lpstr>
      <vt:lpstr>Stringing together multiple dplyr commands</vt:lpstr>
      <vt:lpstr>Using AI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Analysis Using R</dc:title>
  <dc:creator>Derek J. Wakefield</dc:creator>
  <cp:lastModifiedBy>Kristoffer Wild</cp:lastModifiedBy>
  <cp:revision>120</cp:revision>
  <dcterms:created xsi:type="dcterms:W3CDTF">2024-01-18T16:13:15Z</dcterms:created>
  <dcterms:modified xsi:type="dcterms:W3CDTF">2025-07-31T08:44:11Z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0x0101005AB64CD80B73D640BE3010113FDBE41D</vt:lpwstr>
  </property>
</Properties>
</file>